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2.xml" ContentType="application/vnd.openxmlformats-officedocument.theme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12" r:id="rId1"/>
    <p:sldMasterId id="2147483751" r:id="rId2"/>
    <p:sldMasterId id="2147483775" r:id="rId3"/>
  </p:sldMasterIdLst>
  <p:notesMasterIdLst>
    <p:notesMasterId r:id="rId48"/>
  </p:notesMasterIdLst>
  <p:sldIdLst>
    <p:sldId id="256" r:id="rId4"/>
    <p:sldId id="430" r:id="rId5"/>
    <p:sldId id="259" r:id="rId6"/>
    <p:sldId id="260" r:id="rId7"/>
    <p:sldId id="331" r:id="rId8"/>
    <p:sldId id="356" r:id="rId9"/>
    <p:sldId id="350" r:id="rId10"/>
    <p:sldId id="351" r:id="rId11"/>
    <p:sldId id="389" r:id="rId12"/>
    <p:sldId id="355" r:id="rId13"/>
    <p:sldId id="386" r:id="rId14"/>
    <p:sldId id="340" r:id="rId15"/>
    <p:sldId id="329" r:id="rId16"/>
    <p:sldId id="321" r:id="rId17"/>
    <p:sldId id="322" r:id="rId18"/>
    <p:sldId id="311" r:id="rId19"/>
    <p:sldId id="309" r:id="rId20"/>
    <p:sldId id="267" r:id="rId21"/>
    <p:sldId id="268" r:id="rId22"/>
    <p:sldId id="269" r:id="rId23"/>
    <p:sldId id="297" r:id="rId24"/>
    <p:sldId id="390" r:id="rId25"/>
    <p:sldId id="397" r:id="rId26"/>
    <p:sldId id="391" r:id="rId27"/>
    <p:sldId id="399" r:id="rId28"/>
    <p:sldId id="273" r:id="rId29"/>
    <p:sldId id="412" r:id="rId30"/>
    <p:sldId id="346" r:id="rId31"/>
    <p:sldId id="408" r:id="rId32"/>
    <p:sldId id="325" r:id="rId33"/>
    <p:sldId id="334" r:id="rId34"/>
    <p:sldId id="365" r:id="rId35"/>
    <p:sldId id="312" r:id="rId36"/>
    <p:sldId id="424" r:id="rId37"/>
    <p:sldId id="418" r:id="rId38"/>
    <p:sldId id="426" r:id="rId39"/>
    <p:sldId id="274" r:id="rId40"/>
    <p:sldId id="275" r:id="rId41"/>
    <p:sldId id="369" r:id="rId42"/>
    <p:sldId id="429" r:id="rId43"/>
    <p:sldId id="282" r:id="rId44"/>
    <p:sldId id="283" r:id="rId45"/>
    <p:sldId id="409" r:id="rId46"/>
    <p:sldId id="410" r:id="rId47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101"/>
    <p:restoredTop sz="77935"/>
  </p:normalViewPr>
  <p:slideViewPr>
    <p:cSldViewPr snapToGrid="0" snapToObjects="1">
      <p:cViewPr varScale="1">
        <p:scale>
          <a:sx n="126" d="100"/>
          <a:sy n="126" d="100"/>
        </p:scale>
        <p:origin x="92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viewProps" Target="view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5.xml"/><Relationship Id="rId51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E5EFEB-60CE-584F-963F-0BF4B7037F4F}" type="datetimeFigureOut">
              <a:rPr lang="en-US" smtClean="0"/>
              <a:t>5/1/19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BD3A53-4FB1-8347-A738-40B4518FE3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57843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BD3A53-4FB1-8347-A738-40B4518FE3A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6587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4520E0-A99F-8C4B-A134-A3B0D2F1610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3724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you want to play Six Degrees</a:t>
            </a:r>
            <a:r>
              <a:rPr lang="en-US" baseline="0" dirty="0"/>
              <a:t> of Kevin Bacon on your knowledge graph, you can follow the external links from </a:t>
            </a:r>
            <a:r>
              <a:rPr lang="en-US" baseline="0" dirty="0" err="1"/>
              <a:t>ConceptNet</a:t>
            </a:r>
            <a:r>
              <a:rPr lang="en-US" baseline="0" dirty="0"/>
              <a:t> to </a:t>
            </a:r>
            <a:r>
              <a:rPr lang="en-US" baseline="0" dirty="0" err="1"/>
              <a:t>DBPedia</a:t>
            </a:r>
            <a:r>
              <a:rPr lang="en-US" baseline="0" dirty="0"/>
              <a:t>, but we keep things like movie credits out of our machine learning.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4520E0-A99F-8C4B-A134-A3B0D2F1610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6829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4ac3e54734_1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4ac3e54734_1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g4ac3e54734_1_5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825123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411464"/>
            <a:r>
              <a:rPr kumimoji="1" lang="en-US" altLang="ja-JP" sz="900" dirty="0">
                <a:solidFill>
                  <a:prstClr val="black"/>
                </a:solidFill>
                <a:latin typeface="Lato Light"/>
                <a:ea typeface="ＭＳ Ｐゴシック"/>
                <a:cs typeface="Lato Light"/>
              </a:rPr>
              <a:t>In current NLP, there are lots of </a:t>
            </a:r>
            <a:r>
              <a:rPr kumimoji="1" lang="en-US" altLang="ja-JP" sz="900" dirty="0">
                <a:solidFill>
                  <a:prstClr val="black"/>
                </a:solidFill>
                <a:latin typeface="Lato Black"/>
                <a:ea typeface="ＭＳ Ｐゴシック"/>
                <a:cs typeface="Lato Black"/>
              </a:rPr>
              <a:t>large, general </a:t>
            </a:r>
            <a:r>
              <a:rPr kumimoji="1" lang="en-US" altLang="ja-JP" sz="900" dirty="0">
                <a:solidFill>
                  <a:prstClr val="black"/>
                </a:solidFill>
                <a:latin typeface="Lato Light"/>
                <a:ea typeface="ＭＳ Ｐゴシック"/>
                <a:cs typeface="Lato Light"/>
              </a:rPr>
              <a:t>datasets – but they aren’t the data you need to analyze.</a:t>
            </a:r>
          </a:p>
          <a:p>
            <a:pPr defTabSz="411464"/>
            <a:r>
              <a:rPr kumimoji="1" lang="en-US" altLang="ja-JP" sz="900" dirty="0">
                <a:solidFill>
                  <a:prstClr val="black"/>
                </a:solidFill>
                <a:latin typeface="Lato Light"/>
                <a:ea typeface="ＭＳ Ｐゴシック"/>
                <a:cs typeface="Lato Light"/>
              </a:rPr>
              <a:t>Interesting data is often </a:t>
            </a:r>
            <a:r>
              <a:rPr kumimoji="1" lang="en-US" altLang="ja-JP" sz="900" dirty="0">
                <a:solidFill>
                  <a:prstClr val="black"/>
                </a:solidFill>
                <a:latin typeface="Lato Black"/>
                <a:ea typeface="ＭＳ Ｐゴシック"/>
                <a:cs typeface="Lato Black"/>
              </a:rPr>
              <a:t>small and specific</a:t>
            </a:r>
            <a:r>
              <a:rPr kumimoji="1" lang="en-US" altLang="ja-JP" sz="900" dirty="0">
                <a:solidFill>
                  <a:prstClr val="black"/>
                </a:solidFill>
                <a:latin typeface="Lato Light"/>
                <a:ea typeface="ＭＳ Ｐゴシック"/>
                <a:cs typeface="Lato Light"/>
              </a:rPr>
              <a:t>. But small data isn’t enough to train good NLP.</a:t>
            </a:r>
          </a:p>
          <a:p>
            <a:pPr defTabSz="411464"/>
            <a:r>
              <a:rPr kumimoji="1" lang="en-US" altLang="ja-JP" sz="900" dirty="0">
                <a:solidFill>
                  <a:prstClr val="black"/>
                </a:solidFill>
                <a:latin typeface="Lato Light"/>
                <a:ea typeface="ＭＳ Ｐゴシック"/>
                <a:cs typeface="Lato Light"/>
              </a:rPr>
              <a:t>At Luminoso, we design software that learns from the </a:t>
            </a:r>
            <a:r>
              <a:rPr kumimoji="1" lang="en-US" altLang="ja-JP" sz="900" dirty="0">
                <a:solidFill>
                  <a:prstClr val="black"/>
                </a:solidFill>
                <a:latin typeface="Lato Black"/>
                <a:ea typeface="ＭＳ Ｐゴシック"/>
                <a:cs typeface="Lato Black"/>
              </a:rPr>
              <a:t>combination</a:t>
            </a:r>
            <a:r>
              <a:rPr kumimoji="1" lang="en-US" altLang="ja-JP" sz="900" dirty="0">
                <a:solidFill>
                  <a:prstClr val="black"/>
                </a:solidFill>
                <a:latin typeface="Lato Light"/>
                <a:ea typeface="ＭＳ Ｐゴシック"/>
                <a:cs typeface="Lato Light"/>
              </a:rPr>
              <a:t> of both kinds of data, providing robust understanding that solves a specific problem.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BD3A53-4FB1-8347-A738-40B4518FE3A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9174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you can</a:t>
            </a:r>
            <a:r>
              <a:rPr lang="en-US" baseline="0" dirty="0"/>
              <a:t> get useful word vectors out of even a small amount of text. You don’t have to find a billion words of domain-specific text, and you don’t have to pretend that old news is the text you really care about.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4520E0-A99F-8C4B-A134-A3B0D2F16101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1704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4ac3e54734_1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4ac3e54734_1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g4ac3e54734_1_4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096731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4ac3e54734_1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4ac3e54734_1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g4ac3e54734_1_5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721334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" name="Google Shape;337;p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688939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p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502189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BD3A53-4FB1-8347-A738-40B4518FE3A3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694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Word vectors are a great representation, and I’m going to be talking a lot about a word vector representation built using ConceptNet. The image here is part of a 2-D rendering of those word vectors – you can see how connections between word meanings turn into clusters representing different general topics.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Google Shape;87;p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3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0756800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BD3A53-4FB1-8347-A738-40B4518FE3A3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8706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6" name="Google Shape;96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Created unsupervised from text</a:t>
            </a:r>
            <a:endParaRPr/>
          </a:p>
        </p:txBody>
      </p:sp>
      <p:sp>
        <p:nvSpPr>
          <p:cNvPr id="97" name="Google Shape;97;p2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4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249914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tx1"/>
                </a:solidFill>
                <a:latin typeface="+mn-lt"/>
                <a:cs typeface="+mn-cs"/>
              </a:rPr>
              <a:t>This has been a revolution for Natural Langue </a:t>
            </a:r>
            <a:r>
              <a:rPr lang="en-US" baseline="0" dirty="0">
                <a:solidFill>
                  <a:schemeClr val="tx1"/>
                </a:solidFill>
                <a:latin typeface="+mn-lt"/>
                <a:cs typeface="+mn-cs"/>
              </a:rPr>
              <a:t>processing.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>
                <a:solidFill>
                  <a:schemeClr val="tx1"/>
                </a:solidFill>
                <a:latin typeface="+mn-lt"/>
                <a:cs typeface="+mn-cs"/>
              </a:rPr>
              <a:t>Get confused about interchangeable words </a:t>
            </a:r>
            <a:endParaRPr lang="en-US" dirty="0">
              <a:solidFill>
                <a:srgbClr val="EA3F25"/>
              </a:solidFill>
              <a:latin typeface="Helvetica Neue Light"/>
              <a:cs typeface="Helvetica Neue Light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896A4D-1087-498E-85ED-BAD416F7822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6766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593817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4ac3e54734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4ac3e54734_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g4ac3e54734_1_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932187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4ac3e54734_1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4ac3e54734_1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g4ac3e54734_1_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114371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54520E0-A99F-8C4B-A134-A3B0D2F1610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578684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dark blue symbols here are things that are already computed. For example,</a:t>
            </a:r>
            <a:r>
              <a:rPr lang="en-US" baseline="0" dirty="0"/>
              <a:t> we aren’t Google so we don’t have the Google News corpus. But we do have what word2vec learned from the Google News corpus, so we can use that.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54520E0-A99F-8C4B-A134-A3B0D2F1610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979415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200150" y="1790058"/>
            <a:ext cx="6743700" cy="123444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285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21396" y="3264408"/>
            <a:ext cx="5101209" cy="929921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5/1/19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09801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smtClean="0"/>
              <a:t>5/1/19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76210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489834" y="702945"/>
            <a:ext cx="973956" cy="373761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73352" y="702945"/>
            <a:ext cx="4648867" cy="373761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 smtClean="0"/>
              <a:t>5/1/19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2578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0"/>
            <a:ext cx="9144000" cy="5143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BE0168-ED55-F248-9484-E5E23D538944}" type="datetimeFigureOut">
              <a:rPr lang="en-US" smtClean="0"/>
              <a:t>5/1/19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A78D5A-3363-5F48-95E0-8271B924A2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4437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 algn="l">
              <a:defRPr sz="4500" b="0" i="0">
                <a:solidFill>
                  <a:schemeClr val="tx1">
                    <a:lumMod val="85000"/>
                    <a:lumOff val="15000"/>
                  </a:schemeClr>
                </a:solidFill>
                <a:latin typeface="Lato Regular"/>
                <a:cs typeface="Lato Regular"/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19139277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ck UR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664588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0"/>
            <a:ext cx="9144000" cy="5143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BE0168-ED55-F248-9484-E5E23D538944}" type="datetimeFigureOut">
              <a:rPr lang="en-US" smtClean="0"/>
              <a:t>5/1/19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A78D5A-3363-5F48-95E0-8271B924A2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14158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0"/>
            <a:ext cx="9144000" cy="5143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BE0168-ED55-F248-9484-E5E23D538944}" type="datetimeFigureOut">
              <a:rPr lang="en-US" smtClean="0"/>
              <a:t>5/1/19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A78D5A-3363-5F48-95E0-8271B924A2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56849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0"/>
            <a:ext cx="9144000" cy="5143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BE0168-ED55-F248-9484-E5E23D538944}" type="datetimeFigureOut">
              <a:rPr lang="en-US" smtClean="0"/>
              <a:t>5/1/19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A78D5A-3363-5F48-95E0-8271B924A2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092588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0"/>
            <a:ext cx="9144000" cy="5143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BE0168-ED55-F248-9484-E5E23D538944}" type="datetimeFigureOut">
              <a:rPr lang="en-US" smtClean="0"/>
              <a:t>5/1/19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A78D5A-3363-5F48-95E0-8271B924A2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25916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0"/>
            <a:ext cx="9144000" cy="5143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BE0168-ED55-F248-9484-E5E23D538944}" type="datetimeFigureOut">
              <a:rPr lang="en-US" smtClean="0"/>
              <a:t>5/1/19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A78D5A-3363-5F48-95E0-8271B924A2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573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 smtClean="0"/>
              <a:t>5/1/19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431223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0"/>
            <a:ext cx="9144000" cy="5143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BE0168-ED55-F248-9484-E5E23D538944}" type="datetimeFigureOut">
              <a:rPr lang="en-US" smtClean="0"/>
              <a:t>5/1/19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A78D5A-3363-5F48-95E0-8271B924A2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21251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0"/>
            <a:ext cx="9144000" cy="5143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BE0168-ED55-F248-9484-E5E23D538944}" type="datetimeFigureOut">
              <a:rPr lang="en-US" smtClean="0"/>
              <a:t>5/1/19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A78D5A-3363-5F48-95E0-8271B924A2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181465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rey URL">
  <p:cSld name="grey URL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None/>
              <a:defRPr sz="3500" b="1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0334889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0"/>
            <a:ext cx="9144000" cy="5143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BE0168-ED55-F248-9484-E5E23D538944}" type="datetimeFigureOut">
              <a:rPr lang="en-US" smtClean="0"/>
              <a:t>5/1/19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A78D5A-3363-5F48-95E0-8271B924A2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49479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37"/>
            <a:ext cx="7772400" cy="1102519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11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22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344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45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4688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8803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2918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8ACDB3CC-F982-40F9-8DD6-BCC9AFBF44BD}" type="datetime1">
              <a:rPr lang="en-US">
                <a:solidFill>
                  <a:prstClr val="black"/>
                </a:solidFill>
                <a:latin typeface="Calibri"/>
              </a:rPr>
              <a:pPr/>
              <a:t>5/1/19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AF88E988-FB04-AB4E-BE5A-59F242AF7F7A}" type="slidenum">
              <a:rPr lang="en-US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8997521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2259826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520"/>
            </a:lvl1pPr>
            <a:lvl2pPr>
              <a:defRPr sz="2160"/>
            </a:lvl2pPr>
            <a:lvl3pPr>
              <a:defRPr sz="1800"/>
            </a:lvl3pPr>
            <a:lvl4pPr>
              <a:defRPr sz="1620"/>
            </a:lvl4pPr>
            <a:lvl5pPr>
              <a:defRPr sz="1620"/>
            </a:lvl5pPr>
            <a:lvl6pPr>
              <a:defRPr sz="1620"/>
            </a:lvl6pPr>
            <a:lvl7pPr>
              <a:defRPr sz="1620"/>
            </a:lvl7pPr>
            <a:lvl8pPr>
              <a:defRPr sz="1620"/>
            </a:lvl8pPr>
            <a:lvl9pPr>
              <a:defRPr sz="162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520"/>
            </a:lvl1pPr>
            <a:lvl2pPr>
              <a:defRPr sz="2160"/>
            </a:lvl2pPr>
            <a:lvl3pPr>
              <a:defRPr sz="1800"/>
            </a:lvl3pPr>
            <a:lvl4pPr>
              <a:defRPr sz="1620"/>
            </a:lvl4pPr>
            <a:lvl5pPr>
              <a:defRPr sz="1620"/>
            </a:lvl5pPr>
            <a:lvl6pPr>
              <a:defRPr sz="1620"/>
            </a:lvl6pPr>
            <a:lvl7pPr>
              <a:defRPr sz="1620"/>
            </a:lvl7pPr>
            <a:lvl8pPr>
              <a:defRPr sz="1620"/>
            </a:lvl8pPr>
            <a:lvl9pPr>
              <a:defRPr sz="162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68C2560D-EC28-3B41-86E8-18F1CE0113B4}" type="datetimeFigureOut">
              <a:rPr lang="en-US">
                <a:solidFill>
                  <a:prstClr val="black"/>
                </a:solidFill>
                <a:latin typeface="Calibri"/>
              </a:rPr>
              <a:pPr/>
              <a:t>5/1/19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2066355A-084C-D24E-9AD2-7E4FC41EA627}" type="slidenum">
              <a:rPr lang="en-US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525451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160" b="1"/>
            </a:lvl1pPr>
            <a:lvl2pPr marL="411480" indent="0">
              <a:buNone/>
              <a:defRPr sz="1800" b="1"/>
            </a:lvl2pPr>
            <a:lvl3pPr marL="822960" indent="0">
              <a:buNone/>
              <a:defRPr sz="1620" b="1"/>
            </a:lvl3pPr>
            <a:lvl4pPr marL="1234440" indent="0">
              <a:buNone/>
              <a:defRPr sz="1440" b="1"/>
            </a:lvl4pPr>
            <a:lvl5pPr marL="1645920" indent="0">
              <a:buNone/>
              <a:defRPr sz="1440" b="1"/>
            </a:lvl5pPr>
            <a:lvl6pPr marL="2057400" indent="0">
              <a:buNone/>
              <a:defRPr sz="1440" b="1"/>
            </a:lvl6pPr>
            <a:lvl7pPr marL="2468880" indent="0">
              <a:buNone/>
              <a:defRPr sz="1440" b="1"/>
            </a:lvl7pPr>
            <a:lvl8pPr marL="2880360" indent="0">
              <a:buNone/>
              <a:defRPr sz="1440" b="1"/>
            </a:lvl8pPr>
            <a:lvl9pPr marL="3291840" indent="0">
              <a:buNone/>
              <a:defRPr sz="144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160"/>
            </a:lvl1pPr>
            <a:lvl2pPr>
              <a:defRPr sz="1800"/>
            </a:lvl2pPr>
            <a:lvl3pPr>
              <a:defRPr sz="1620"/>
            </a:lvl3pPr>
            <a:lvl4pPr>
              <a:defRPr sz="1440"/>
            </a:lvl4pPr>
            <a:lvl5pPr>
              <a:defRPr sz="1440"/>
            </a:lvl5pPr>
            <a:lvl6pPr>
              <a:defRPr sz="1440"/>
            </a:lvl6pPr>
            <a:lvl7pPr>
              <a:defRPr sz="1440"/>
            </a:lvl7pPr>
            <a:lvl8pPr>
              <a:defRPr sz="1440"/>
            </a:lvl8pPr>
            <a:lvl9pPr>
              <a:defRPr sz="144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3" y="1151335"/>
            <a:ext cx="4041775" cy="479822"/>
          </a:xfrm>
        </p:spPr>
        <p:txBody>
          <a:bodyPr anchor="b"/>
          <a:lstStyle>
            <a:lvl1pPr marL="0" indent="0">
              <a:buNone/>
              <a:defRPr sz="2160" b="1"/>
            </a:lvl1pPr>
            <a:lvl2pPr marL="411480" indent="0">
              <a:buNone/>
              <a:defRPr sz="1800" b="1"/>
            </a:lvl2pPr>
            <a:lvl3pPr marL="822960" indent="0">
              <a:buNone/>
              <a:defRPr sz="1620" b="1"/>
            </a:lvl3pPr>
            <a:lvl4pPr marL="1234440" indent="0">
              <a:buNone/>
              <a:defRPr sz="1440" b="1"/>
            </a:lvl4pPr>
            <a:lvl5pPr marL="1645920" indent="0">
              <a:buNone/>
              <a:defRPr sz="1440" b="1"/>
            </a:lvl5pPr>
            <a:lvl6pPr marL="2057400" indent="0">
              <a:buNone/>
              <a:defRPr sz="1440" b="1"/>
            </a:lvl6pPr>
            <a:lvl7pPr marL="2468880" indent="0">
              <a:buNone/>
              <a:defRPr sz="1440" b="1"/>
            </a:lvl7pPr>
            <a:lvl8pPr marL="2880360" indent="0">
              <a:buNone/>
              <a:defRPr sz="1440" b="1"/>
            </a:lvl8pPr>
            <a:lvl9pPr marL="3291840" indent="0">
              <a:buNone/>
              <a:defRPr sz="144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3" y="1631156"/>
            <a:ext cx="4041775" cy="2963466"/>
          </a:xfrm>
        </p:spPr>
        <p:txBody>
          <a:bodyPr/>
          <a:lstStyle>
            <a:lvl1pPr>
              <a:defRPr sz="2160"/>
            </a:lvl1pPr>
            <a:lvl2pPr>
              <a:defRPr sz="1800"/>
            </a:lvl2pPr>
            <a:lvl3pPr>
              <a:defRPr sz="1620"/>
            </a:lvl3pPr>
            <a:lvl4pPr>
              <a:defRPr sz="1440"/>
            </a:lvl4pPr>
            <a:lvl5pPr>
              <a:defRPr sz="1440"/>
            </a:lvl5pPr>
            <a:lvl6pPr>
              <a:defRPr sz="1440"/>
            </a:lvl6pPr>
            <a:lvl7pPr>
              <a:defRPr sz="1440"/>
            </a:lvl7pPr>
            <a:lvl8pPr>
              <a:defRPr sz="1440"/>
            </a:lvl8pPr>
            <a:lvl9pPr>
              <a:defRPr sz="144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68C2560D-EC28-3B41-86E8-18F1CE0113B4}" type="datetimeFigureOut">
              <a:rPr lang="en-US">
                <a:solidFill>
                  <a:prstClr val="black"/>
                </a:solidFill>
                <a:latin typeface="Calibri"/>
              </a:rPr>
              <a:pPr/>
              <a:t>5/1/19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2066355A-084C-D24E-9AD2-7E4FC41EA627}" type="slidenum">
              <a:rPr lang="en-US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0163996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68C2560D-EC28-3B41-86E8-18F1CE0113B4}" type="datetimeFigureOut">
              <a:rPr lang="en-US">
                <a:solidFill>
                  <a:prstClr val="black"/>
                </a:solidFill>
                <a:latin typeface="Calibri"/>
              </a:rPr>
              <a:pPr/>
              <a:t>5/1/19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2066355A-084C-D24E-9AD2-7E4FC41EA627}" type="slidenum">
              <a:rPr lang="en-US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9726288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68C2560D-EC28-3B41-86E8-18F1CE0113B4}" type="datetimeFigureOut">
              <a:rPr lang="en-US">
                <a:solidFill>
                  <a:prstClr val="black"/>
                </a:solidFill>
                <a:latin typeface="Calibri"/>
              </a:rPr>
              <a:pPr/>
              <a:t>5/1/19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2066355A-084C-D24E-9AD2-7E4FC41EA627}" type="slidenum">
              <a:rPr lang="en-US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410885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200150" y="1790058"/>
            <a:ext cx="6743700" cy="123444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285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21396" y="3264349"/>
            <a:ext cx="5101209" cy="94881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15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5/1/19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14245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19" y="204787"/>
            <a:ext cx="3008313" cy="871538"/>
          </a:xfrm>
        </p:spPr>
        <p:txBody>
          <a:bodyPr anchor="b"/>
          <a:lstStyle>
            <a:lvl1pPr algn="l">
              <a:defRPr sz="18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2880"/>
            </a:lvl1pPr>
            <a:lvl2pPr>
              <a:defRPr sz="2520"/>
            </a:lvl2pPr>
            <a:lvl3pPr>
              <a:defRPr sz="216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19" y="1076328"/>
            <a:ext cx="3008313" cy="3518297"/>
          </a:xfrm>
        </p:spPr>
        <p:txBody>
          <a:bodyPr/>
          <a:lstStyle>
            <a:lvl1pPr marL="0" indent="0">
              <a:buNone/>
              <a:defRPr sz="1260"/>
            </a:lvl1pPr>
            <a:lvl2pPr marL="411480" indent="0">
              <a:buNone/>
              <a:defRPr sz="1080"/>
            </a:lvl2pPr>
            <a:lvl3pPr marL="822960" indent="0">
              <a:buNone/>
              <a:defRPr sz="900"/>
            </a:lvl3pPr>
            <a:lvl4pPr marL="1234440" indent="0">
              <a:buNone/>
              <a:defRPr sz="810"/>
            </a:lvl4pPr>
            <a:lvl5pPr marL="1645920" indent="0">
              <a:buNone/>
              <a:defRPr sz="810"/>
            </a:lvl5pPr>
            <a:lvl6pPr marL="2057400" indent="0">
              <a:buNone/>
              <a:defRPr sz="810"/>
            </a:lvl6pPr>
            <a:lvl7pPr marL="2468880" indent="0">
              <a:buNone/>
              <a:defRPr sz="810"/>
            </a:lvl7pPr>
            <a:lvl8pPr marL="2880360" indent="0">
              <a:buNone/>
              <a:defRPr sz="810"/>
            </a:lvl8pPr>
            <a:lvl9pPr marL="3291840" indent="0">
              <a:buNone/>
              <a:defRPr sz="81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68C2560D-EC28-3B41-86E8-18F1CE0113B4}" type="datetimeFigureOut">
              <a:rPr lang="en-US">
                <a:solidFill>
                  <a:prstClr val="black"/>
                </a:solidFill>
                <a:latin typeface="Calibri"/>
              </a:rPr>
              <a:pPr/>
              <a:t>5/1/19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2C6B1FF6-39B9-40F5-8B67-33C6354A3D4F}" type="slidenum">
              <a:rPr lang="en-US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 dirty="0">
              <a:solidFill>
                <a:srgbClr val="9BBB59">
                  <a:shade val="75000"/>
                </a:srgb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738453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68C2560D-EC28-3B41-86E8-18F1CE0113B4}" type="datetimeFigureOut">
              <a:rPr lang="en-US">
                <a:solidFill>
                  <a:prstClr val="black"/>
                </a:solidFill>
                <a:latin typeface="Calibri"/>
              </a:rPr>
              <a:pPr/>
              <a:t>5/1/19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2066355A-084C-D24E-9AD2-7E4FC41EA627}" type="slidenum">
              <a:rPr lang="en-US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1293614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345141" y="247994"/>
            <a:ext cx="8451028" cy="984486"/>
          </a:xfrm>
          <a:prstGeom prst="rect">
            <a:avLst/>
          </a:prstGeom>
        </p:spPr>
        <p:txBody>
          <a:bodyPr vert="horz" lIns="71317" tIns="35659" rIns="71317" bIns="35659" rtlCol="0" anchor="ctr">
            <a:normAutofit/>
          </a:bodyPr>
          <a:lstStyle>
            <a:lvl1pPr>
              <a:defRPr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0020267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345141" y="247994"/>
            <a:ext cx="8451028" cy="984486"/>
          </a:xfrm>
          <a:prstGeom prst="rect">
            <a:avLst/>
          </a:prstGeom>
        </p:spPr>
        <p:txBody>
          <a:bodyPr vert="horz" lIns="71317" tIns="35659" rIns="71317" bIns="35659" rtlCol="0" anchor="ctr">
            <a:normAutofit/>
          </a:bodyPr>
          <a:lstStyle>
            <a:lvl1pPr>
              <a:defRPr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8136899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345141" y="247994"/>
            <a:ext cx="8451028" cy="984486"/>
          </a:xfrm>
          <a:prstGeom prst="rect">
            <a:avLst/>
          </a:prstGeom>
        </p:spPr>
        <p:txBody>
          <a:bodyPr vert="horz" lIns="71317" tIns="35659" rIns="71317" bIns="35659" rtlCol="0" anchor="ctr">
            <a:normAutofit/>
          </a:bodyPr>
          <a:lstStyle>
            <a:lvl1pPr>
              <a:defRPr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2138161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hite logo - blue backgroun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578" y="4516398"/>
            <a:ext cx="1897129" cy="63762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71526" y="771532"/>
            <a:ext cx="7800975" cy="794147"/>
          </a:xfrm>
        </p:spPr>
        <p:txBody>
          <a:bodyPr anchor="b"/>
          <a:lstStyle>
            <a:lvl1pPr algn="l">
              <a:defRPr sz="4230" b="1" i="0">
                <a:solidFill>
                  <a:schemeClr val="bg2"/>
                </a:solidFill>
                <a:latin typeface="Lato" charset="0"/>
                <a:ea typeface="Lato" charset="0"/>
                <a:cs typeface="Lato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71525" y="1634731"/>
            <a:ext cx="6858000" cy="365522"/>
          </a:xfrm>
        </p:spPr>
        <p:txBody>
          <a:bodyPr/>
          <a:lstStyle>
            <a:lvl1pPr marL="0" indent="0" algn="l">
              <a:buNone/>
              <a:defRPr sz="1710" b="0" i="0">
                <a:solidFill>
                  <a:schemeClr val="bg2"/>
                </a:solidFill>
                <a:latin typeface="Sanchez " charset="0"/>
                <a:ea typeface="Sanchez " charset="0"/>
                <a:cs typeface="Sanchez " charset="0"/>
              </a:defRPr>
            </a:lvl1pPr>
            <a:lvl2pPr marL="320929" indent="0" algn="ctr">
              <a:buNone/>
              <a:defRPr sz="1440"/>
            </a:lvl2pPr>
            <a:lvl3pPr marL="641857" indent="0" algn="ctr">
              <a:buNone/>
              <a:defRPr sz="1260"/>
            </a:lvl3pPr>
            <a:lvl4pPr marL="962786" indent="0" algn="ctr">
              <a:buNone/>
              <a:defRPr sz="1080"/>
            </a:lvl4pPr>
            <a:lvl5pPr marL="1283715" indent="0" algn="ctr">
              <a:buNone/>
              <a:defRPr sz="1080"/>
            </a:lvl5pPr>
            <a:lvl6pPr marL="1604644" indent="0" algn="ctr">
              <a:buNone/>
              <a:defRPr sz="1080"/>
            </a:lvl6pPr>
            <a:lvl7pPr marL="1925572" indent="0" algn="ctr">
              <a:buNone/>
              <a:defRPr sz="1080"/>
            </a:lvl7pPr>
            <a:lvl8pPr marL="2246501" indent="0" algn="ctr">
              <a:buNone/>
              <a:defRPr sz="1080"/>
            </a:lvl8pPr>
            <a:lvl9pPr marL="2567430" indent="0" algn="ctr">
              <a:buNone/>
              <a:defRPr sz="108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3" name="TextBox 12"/>
          <p:cNvSpPr txBox="1"/>
          <p:nvPr userDrawn="1"/>
        </p:nvSpPr>
        <p:spPr>
          <a:xfrm>
            <a:off x="7406656" y="4764114"/>
            <a:ext cx="1262947" cy="231012"/>
          </a:xfrm>
          <a:prstGeom prst="rect">
            <a:avLst/>
          </a:prstGeom>
          <a:noFill/>
        </p:spPr>
        <p:txBody>
          <a:bodyPr wrap="none" lIns="64185" tIns="32093" rIns="64185" bIns="32093" rtlCol="0">
            <a:spAutoFit/>
          </a:bodyPr>
          <a:lstStyle/>
          <a:p>
            <a:r>
              <a:rPr lang="en-US" sz="1080" dirty="0" err="1">
                <a:solidFill>
                  <a:schemeClr val="bg2"/>
                </a:solidFill>
              </a:rPr>
              <a:t>www.luminoso.com</a:t>
            </a:r>
            <a:endParaRPr lang="en-US" sz="1080" dirty="0">
              <a:solidFill>
                <a:schemeClr val="bg2"/>
              </a:solidFill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771552" y="2069312"/>
            <a:ext cx="4943475" cy="1743075"/>
          </a:xfrm>
        </p:spPr>
        <p:txBody>
          <a:bodyPr/>
          <a:lstStyle>
            <a:lvl1pPr>
              <a:defRPr>
                <a:solidFill>
                  <a:schemeClr val="bg2"/>
                </a:solidFill>
                <a:latin typeface="+mj-lt"/>
              </a:defRPr>
            </a:lvl1pPr>
            <a:lvl2pPr>
              <a:defRPr>
                <a:solidFill>
                  <a:schemeClr val="bg2"/>
                </a:solidFill>
                <a:latin typeface="+mj-lt"/>
              </a:defRPr>
            </a:lvl2pPr>
            <a:lvl3pPr>
              <a:defRPr>
                <a:solidFill>
                  <a:schemeClr val="bg2"/>
                </a:solidFill>
                <a:latin typeface="+mj-lt"/>
              </a:defRPr>
            </a:lvl3pPr>
            <a:lvl4pPr>
              <a:defRPr>
                <a:solidFill>
                  <a:schemeClr val="bg2"/>
                </a:solidFill>
                <a:latin typeface="+mj-lt"/>
              </a:defRPr>
            </a:lvl4pPr>
            <a:lvl5pPr>
              <a:defRPr>
                <a:solidFill>
                  <a:schemeClr val="bg2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1"/>
          </p:nvPr>
        </p:nvSpPr>
        <p:spPr>
          <a:xfrm>
            <a:off x="5800742" y="2069312"/>
            <a:ext cx="2771775" cy="1743075"/>
          </a:xfrm>
        </p:spPr>
        <p:txBody>
          <a:bodyPr/>
          <a:lstStyle>
            <a:lvl1pPr marL="0" indent="0">
              <a:buNone/>
              <a:defRPr>
                <a:solidFill>
                  <a:schemeClr val="bg2"/>
                </a:solidFill>
                <a:latin typeface="+mj-lt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59634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345141" y="247994"/>
            <a:ext cx="8451028" cy="984486"/>
          </a:xfrm>
          <a:prstGeom prst="rect">
            <a:avLst/>
          </a:prstGeom>
        </p:spPr>
        <p:txBody>
          <a:bodyPr vert="horz" lIns="71317" tIns="35659" rIns="71317" bIns="35659" rtlCol="0" anchor="ctr">
            <a:normAutofit/>
          </a:bodyPr>
          <a:lstStyle>
            <a:lvl1pPr>
              <a:defRPr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4759476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345141" y="247994"/>
            <a:ext cx="8451028" cy="984486"/>
          </a:xfrm>
          <a:prstGeom prst="rect">
            <a:avLst/>
          </a:prstGeom>
        </p:spPr>
        <p:txBody>
          <a:bodyPr vert="horz" lIns="71317" tIns="35659" rIns="71317" bIns="35659" rtlCol="0" anchor="ctr">
            <a:normAutofit/>
          </a:bodyPr>
          <a:lstStyle>
            <a:lvl1pPr>
              <a:defRPr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8772274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 algn="l">
              <a:defRPr sz="5040" b="0" i="0">
                <a:solidFill>
                  <a:schemeClr val="tx1">
                    <a:lumMod val="85000"/>
                    <a:lumOff val="15000"/>
                  </a:schemeClr>
                </a:solidFill>
                <a:latin typeface="Lato Regular"/>
                <a:cs typeface="Lato Regular"/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6337544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194160" y="247994"/>
            <a:ext cx="4753703" cy="984486"/>
          </a:xfrm>
          <a:prstGeom prst="rect">
            <a:avLst/>
          </a:prstGeom>
        </p:spPr>
        <p:txBody>
          <a:bodyPr vert="horz" lIns="71272" tIns="35657" rIns="71272" bIns="35657" rtlCol="0" anchor="ctr">
            <a:normAutofit/>
          </a:bodyPr>
          <a:lstStyle>
            <a:lvl1pPr>
              <a:defRPr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779007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86434" y="1978533"/>
            <a:ext cx="3203828" cy="232648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3737" y="1978533"/>
            <a:ext cx="3202685" cy="232648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smtClean="0"/>
              <a:t>5/1/19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285318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194160" y="247994"/>
            <a:ext cx="4753703" cy="984486"/>
          </a:xfrm>
          <a:prstGeom prst="rect">
            <a:avLst/>
          </a:prstGeom>
        </p:spPr>
        <p:txBody>
          <a:bodyPr vert="horz" lIns="71272" tIns="35657" rIns="71272" bIns="35657" rtlCol="0" anchor="ctr">
            <a:normAutofit/>
          </a:bodyPr>
          <a:lstStyle>
            <a:lvl1pPr>
              <a:defRPr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6045520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0959193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ck UR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6705597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0"/>
            <a:ext cx="9144000" cy="5143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27BE0168-ED55-F248-9484-E5E23D538944}" type="datetimeFigureOut">
              <a:rPr lang="en-US" smtClean="0"/>
              <a:t>5/1/19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A78D5A-3363-5F48-95E0-8271B924A2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76699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685800" y="1597821"/>
            <a:ext cx="7772400" cy="11025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None/>
              <a:defRPr sz="4000" b="1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ctr" rtl="0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1pPr>
            <a:lvl2pPr marL="457200" marR="0" lvl="1" indent="0" algn="ctr" rtl="0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2pPr>
            <a:lvl3pPr marL="914400" marR="0" lvl="2" indent="0" algn="ctr" rtl="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371600" marR="0" lvl="3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4pPr>
            <a:lvl5pPr marL="1828800" marR="0" lvl="4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286000" marR="0" lvl="5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dt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ft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ldNum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461430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Title and Content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None/>
              <a:defRPr sz="4000" b="1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body" idx="1"/>
          </p:nvPr>
        </p:nvSpPr>
        <p:spPr>
          <a:xfrm>
            <a:off x="457200" y="1200151"/>
            <a:ext cx="8229600" cy="3745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6162574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dt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ft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672241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rey URL">
  <p:cSld name="grey URL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None/>
              <a:defRPr sz="3500" b="1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4572711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ite URL">
  <p:cSld name="white URL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/>
          <p:nvPr/>
        </p:nvSpPr>
        <p:spPr>
          <a:xfrm>
            <a:off x="922764" y="4705358"/>
            <a:ext cx="1088924" cy="21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250" tIns="36625" rIns="73250" bIns="366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www.luminoso.com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702501416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Comparison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None/>
              <a:defRPr sz="4000" b="1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body" idx="2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body" idx="3"/>
          </p:nvPr>
        </p:nvSpPr>
        <p:spPr>
          <a:xfrm>
            <a:off x="4645030" y="1151335"/>
            <a:ext cx="4041775" cy="479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4"/>
          </p:nvPr>
        </p:nvSpPr>
        <p:spPr>
          <a:xfrm>
            <a:off x="4645030" y="1631156"/>
            <a:ext cx="4041775" cy="2963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dt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ft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sldNum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598374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87577" y="1735075"/>
            <a:ext cx="3202686" cy="528065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425" b="0" cap="all" spc="75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342900" indent="0">
              <a:buNone/>
              <a:defRPr sz="1425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87577" y="2357438"/>
            <a:ext cx="3202686" cy="19475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3737" y="2357438"/>
            <a:ext cx="3190113" cy="1947582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753737" y="1735075"/>
            <a:ext cx="3202686" cy="528065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425" b="0" cap="all" spc="75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342900" indent="0">
              <a:buNone/>
              <a:defRPr sz="1425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D4976-E339-4826-83B7-FBD03F55ECF8}" type="datetimeFigureOut">
              <a:rPr lang="en-US" smtClean="0"/>
              <a:t>5/1/19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3972232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None/>
              <a:defRPr sz="4000" b="1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dt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1" name="Google Shape;41;p8"/>
          <p:cNvSpPr txBox="1">
            <a:spLocks noGrp="1"/>
          </p:cNvSpPr>
          <p:nvPr>
            <p:ph type="ft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sldNum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5879594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le Slide">
  <p:cSld name="2_Title Slide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4256296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 Conten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0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None/>
              <a:defRPr sz="4000" b="1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6" name="Google Shape;46;p10"/>
          <p:cNvSpPr txBox="1">
            <a:spLocks noGrp="1"/>
          </p:cNvSpPr>
          <p:nvPr>
            <p:ph type="body" idx="1"/>
          </p:nvPr>
        </p:nvSpPr>
        <p:spPr>
          <a:xfrm>
            <a:off x="457200" y="1200151"/>
            <a:ext cx="4038600" cy="339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7" name="Google Shape;47;p10"/>
          <p:cNvSpPr txBox="1">
            <a:spLocks noGrp="1"/>
          </p:cNvSpPr>
          <p:nvPr>
            <p:ph type="body" idx="2"/>
          </p:nvPr>
        </p:nvSpPr>
        <p:spPr>
          <a:xfrm>
            <a:off x="4648200" y="1200151"/>
            <a:ext cx="4038600" cy="339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" name="Google Shape;48;p10"/>
          <p:cNvSpPr txBox="1">
            <a:spLocks noGrp="1"/>
          </p:cNvSpPr>
          <p:nvPr>
            <p:ph type="dt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9" name="Google Shape;49;p10"/>
          <p:cNvSpPr txBox="1">
            <a:spLocks noGrp="1"/>
          </p:cNvSpPr>
          <p:nvPr>
            <p:ph type="ft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0" name="Google Shape;50;p10"/>
          <p:cNvSpPr txBox="1">
            <a:spLocks noGrp="1"/>
          </p:cNvSpPr>
          <p:nvPr>
            <p:ph type="sldNum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32147072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Content with Caption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 txBox="1">
            <a:spLocks noGrp="1"/>
          </p:cNvSpPr>
          <p:nvPr>
            <p:ph type="title"/>
          </p:nvPr>
        </p:nvSpPr>
        <p:spPr>
          <a:xfrm>
            <a:off x="457205" y="204787"/>
            <a:ext cx="3008313" cy="871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None/>
              <a:defRPr sz="2000" b="1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3" name="Google Shape;53;p11"/>
          <p:cNvSpPr txBox="1">
            <a:spLocks noGrp="1"/>
          </p:cNvSpPr>
          <p:nvPr>
            <p:ph type="body" idx="1"/>
          </p:nvPr>
        </p:nvSpPr>
        <p:spPr>
          <a:xfrm>
            <a:off x="3575050" y="204789"/>
            <a:ext cx="5111750" cy="4389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Google Shape;54;p11"/>
          <p:cNvSpPr txBox="1">
            <a:spLocks noGrp="1"/>
          </p:cNvSpPr>
          <p:nvPr>
            <p:ph type="body" idx="2"/>
          </p:nvPr>
        </p:nvSpPr>
        <p:spPr>
          <a:xfrm>
            <a:off x="457205" y="1076328"/>
            <a:ext cx="3008313" cy="3518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286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Google Shape;55;p11"/>
          <p:cNvSpPr txBox="1">
            <a:spLocks noGrp="1"/>
          </p:cNvSpPr>
          <p:nvPr>
            <p:ph type="dt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6" name="Google Shape;56;p11"/>
          <p:cNvSpPr txBox="1">
            <a:spLocks noGrp="1"/>
          </p:cNvSpPr>
          <p:nvPr>
            <p:ph type="ft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Google Shape;57;p11"/>
          <p:cNvSpPr txBox="1">
            <a:spLocks noGrp="1"/>
          </p:cNvSpPr>
          <p:nvPr>
            <p:ph type="sldNum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88A44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787925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Title and Vertical 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None/>
              <a:defRPr sz="4000" b="1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0" name="Google Shape;60;p12"/>
          <p:cNvSpPr txBox="1">
            <a:spLocks noGrp="1"/>
          </p:cNvSpPr>
          <p:nvPr>
            <p:ph type="body" idx="1"/>
          </p:nvPr>
        </p:nvSpPr>
        <p:spPr>
          <a:xfrm rot="5400000">
            <a:off x="2699065" y="-1041714"/>
            <a:ext cx="3745870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1" name="Google Shape;61;p12"/>
          <p:cNvSpPr txBox="1">
            <a:spLocks noGrp="1"/>
          </p:cNvSpPr>
          <p:nvPr>
            <p:ph type="dt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2" name="Google Shape;62;p12"/>
          <p:cNvSpPr txBox="1">
            <a:spLocks noGrp="1"/>
          </p:cNvSpPr>
          <p:nvPr>
            <p:ph type="ft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3" name="Google Shape;63;p12"/>
          <p:cNvSpPr txBox="1">
            <a:spLocks noGrp="1"/>
          </p:cNvSpPr>
          <p:nvPr>
            <p:ph type="sldNum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708054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smtClean="0"/>
              <a:t>5/1/19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21971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smtClean="0"/>
              <a:t>5/1/19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13986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603504" y="1682871"/>
            <a:ext cx="3364992" cy="856123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165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52060" y="603504"/>
            <a:ext cx="3611880" cy="3936492"/>
          </a:xfrm>
        </p:spPr>
        <p:txBody>
          <a:bodyPr>
            <a:normAutofit/>
          </a:bodyPr>
          <a:lstStyle>
            <a:lvl1pPr>
              <a:defRPr sz="1425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6676" y="2662439"/>
            <a:ext cx="2846070" cy="164552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125">
                <a:solidFill>
                  <a:srgbClr val="FFFFFF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E4249-C0D0-4B06-8692-E8BB871AF643}" type="datetimeFigureOut">
              <a:rPr lang="en-US" smtClean="0"/>
              <a:t>5/1/19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603504" y="4677156"/>
            <a:ext cx="3843598" cy="24003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31476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1" y="0"/>
            <a:ext cx="4571999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606392" y="1682871"/>
            <a:ext cx="3371249" cy="85098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165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572000" y="0"/>
            <a:ext cx="4576573" cy="51435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24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6676" y="2662439"/>
            <a:ext cx="2846070" cy="1645528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125">
                <a:solidFill>
                  <a:srgbClr val="FFFFFF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042B0DB6-F5C7-45FB-8CF3-31B45F9C2DAC}" type="datetimeFigureOut">
              <a:rPr lang="en-US" smtClean="0"/>
              <a:t>5/1/19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03504" y="4677156"/>
            <a:ext cx="3843598" cy="24003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65891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36.xml"/><Relationship Id="rId1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26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17" Type="http://schemas.openxmlformats.org/officeDocument/2006/relationships/slideLayout" Target="../slideLayouts/slideLayout40.xml"/><Relationship Id="rId2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39.xml"/><Relationship Id="rId20" Type="http://schemas.openxmlformats.org/officeDocument/2006/relationships/slideLayout" Target="../slideLayouts/slideLayout43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33.xml"/><Relationship Id="rId19" Type="http://schemas.openxmlformats.org/officeDocument/2006/relationships/slideLayout" Target="../slideLayouts/slideLayout42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slideLayout" Target="../slideLayouts/slideLayout3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1.xml"/><Relationship Id="rId3" Type="http://schemas.openxmlformats.org/officeDocument/2006/relationships/slideLayout" Target="../slideLayouts/slideLayout46.xml"/><Relationship Id="rId7" Type="http://schemas.openxmlformats.org/officeDocument/2006/relationships/slideLayout" Target="../slideLayouts/slideLayout5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45.xml"/><Relationship Id="rId1" Type="http://schemas.openxmlformats.org/officeDocument/2006/relationships/slideLayout" Target="../slideLayouts/slideLayout44.xml"/><Relationship Id="rId6" Type="http://schemas.openxmlformats.org/officeDocument/2006/relationships/slideLayout" Target="../slideLayouts/slideLayout49.xml"/><Relationship Id="rId11" Type="http://schemas.openxmlformats.org/officeDocument/2006/relationships/slideLayout" Target="../slideLayouts/slideLayout54.xml"/><Relationship Id="rId5" Type="http://schemas.openxmlformats.org/officeDocument/2006/relationships/slideLayout" Target="../slideLayouts/slideLayout48.xml"/><Relationship Id="rId10" Type="http://schemas.openxmlformats.org/officeDocument/2006/relationships/slideLayout" Target="../slideLayouts/slideLayout53.xml"/><Relationship Id="rId4" Type="http://schemas.openxmlformats.org/officeDocument/2006/relationships/slideLayout" Target="../slideLayouts/slideLayout47.xml"/><Relationship Id="rId9" Type="http://schemas.openxmlformats.org/officeDocument/2006/relationships/slideLayout" Target="../slideLayouts/slideLayout5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1673352" y="723519"/>
            <a:ext cx="5797296" cy="89154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3352" y="1978534"/>
            <a:ext cx="5797296" cy="23264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866072" y="4679112"/>
            <a:ext cx="2065310" cy="2429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88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1160EA64-D806-43AC-9DF2-F8C432F32B4C}" type="datetimeFigureOut">
              <a:rPr lang="en-US" smtClean="0"/>
              <a:t>5/1/19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00150" y="4677156"/>
            <a:ext cx="4425892" cy="2400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88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69192" y="4663440"/>
            <a:ext cx="274320" cy="27432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825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29635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36" r:id="rId12"/>
    <p:sldLayoutId id="2147483737" r:id="rId13"/>
    <p:sldLayoutId id="2147483738" r:id="rId14"/>
    <p:sldLayoutId id="2147483743" r:id="rId15"/>
    <p:sldLayoutId id="2147483744" r:id="rId16"/>
    <p:sldLayoutId id="2147483746" r:id="rId17"/>
    <p:sldLayoutId id="2147483747" r:id="rId18"/>
    <p:sldLayoutId id="2147483748" r:id="rId19"/>
    <p:sldLayoutId id="2147483749" r:id="rId20"/>
    <p:sldLayoutId id="2147483750" r:id="rId21"/>
    <p:sldLayoutId id="2147483787" r:id="rId22"/>
    <p:sldLayoutId id="2147483788" r:id="rId23"/>
  </p:sldLayoutIdLst>
  <p:hf sldNum="0" hdr="0" ftr="0" dt="0"/>
  <p:txStyles>
    <p:titleStyle>
      <a:lvl1pPr algn="ctr" defTabSz="685800" rtl="0" eaLnBrk="1" latinLnBrk="0" hangingPunct="1">
        <a:lnSpc>
          <a:spcPct val="90000"/>
        </a:lnSpc>
        <a:spcBef>
          <a:spcPct val="0"/>
        </a:spcBef>
        <a:buNone/>
        <a:defRPr sz="2100" kern="1200" cap="all" spc="15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100000"/>
        </a:lnSpc>
        <a:spcBef>
          <a:spcPts val="750"/>
        </a:spcBef>
        <a:buClr>
          <a:schemeClr val="accent2"/>
        </a:buClr>
        <a:buFont typeface="Arial" panose="020B0604020202020204" pitchFamily="34" charset="0"/>
        <a:buChar char="•"/>
        <a:defRPr sz="135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342900" indent="-171450" algn="l" defTabSz="685800" rtl="0" eaLnBrk="1" latinLnBrk="0" hangingPunct="1">
        <a:lnSpc>
          <a:spcPct val="100000"/>
        </a:lnSpc>
        <a:spcBef>
          <a:spcPts val="750"/>
        </a:spcBef>
        <a:buClr>
          <a:schemeClr val="accent2"/>
        </a:buClr>
        <a:buFont typeface="Arial" panose="020B0604020202020204" pitchFamily="34" charset="0"/>
        <a:buChar char="•"/>
        <a:defRPr sz="12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514350" indent="-171450" algn="l" defTabSz="685800" rtl="0" eaLnBrk="1" latinLnBrk="0" hangingPunct="1">
        <a:lnSpc>
          <a:spcPct val="100000"/>
        </a:lnSpc>
        <a:spcBef>
          <a:spcPts val="750"/>
        </a:spcBef>
        <a:buClr>
          <a:schemeClr val="accent2"/>
        </a:buClr>
        <a:buFont typeface="Arial" panose="020B0604020202020204" pitchFamily="34" charset="0"/>
        <a:buChar char="•"/>
        <a:defRPr sz="12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685800" indent="-171450" algn="l" defTabSz="685800" rtl="0" eaLnBrk="1" latinLnBrk="0" hangingPunct="1">
        <a:lnSpc>
          <a:spcPct val="100000"/>
        </a:lnSpc>
        <a:spcBef>
          <a:spcPts val="750"/>
        </a:spcBef>
        <a:buClr>
          <a:schemeClr val="accent2"/>
        </a:buClr>
        <a:buFont typeface="Arial" panose="020B0604020202020204" pitchFamily="34" charset="0"/>
        <a:buChar char="•"/>
        <a:defRPr sz="12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857250" indent="-171450" algn="l" defTabSz="685800" rtl="0" eaLnBrk="1" latinLnBrk="0" hangingPunct="1">
        <a:lnSpc>
          <a:spcPct val="100000"/>
        </a:lnSpc>
        <a:spcBef>
          <a:spcPts val="750"/>
        </a:spcBef>
        <a:buClr>
          <a:schemeClr val="accent2"/>
        </a:buClr>
        <a:buFont typeface="Arial" panose="020B0604020202020204" pitchFamily="34" charset="0"/>
        <a:buChar char="•"/>
        <a:defRPr sz="12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984647" indent="-171450" algn="l" defTabSz="685800" rtl="0" eaLnBrk="1" latinLnBrk="0" hangingPunct="1">
        <a:lnSpc>
          <a:spcPct val="100000"/>
        </a:lnSpc>
        <a:spcBef>
          <a:spcPts val="750"/>
        </a:spcBef>
        <a:buClr>
          <a:schemeClr val="accent2"/>
        </a:buClr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113235" indent="-171450" algn="l" defTabSz="685800" rtl="0" eaLnBrk="1" latinLnBrk="0" hangingPunct="1">
        <a:lnSpc>
          <a:spcPct val="100000"/>
        </a:lnSpc>
        <a:spcBef>
          <a:spcPts val="750"/>
        </a:spcBef>
        <a:buClr>
          <a:schemeClr val="accent2"/>
        </a:buClr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1243013" indent="-171450" algn="l" defTabSz="685800" rtl="0" eaLnBrk="1" latinLnBrk="0" hangingPunct="1">
        <a:lnSpc>
          <a:spcPct val="100000"/>
        </a:lnSpc>
        <a:spcBef>
          <a:spcPts val="750"/>
        </a:spcBef>
        <a:buClr>
          <a:schemeClr val="accent2"/>
        </a:buClr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412081" indent="-171450" algn="l" defTabSz="685800" rtl="0" eaLnBrk="1" latinLnBrk="0" hangingPunct="1">
        <a:lnSpc>
          <a:spcPct val="100000"/>
        </a:lnSpc>
        <a:spcBef>
          <a:spcPts val="750"/>
        </a:spcBef>
        <a:buClr>
          <a:schemeClr val="accent2"/>
        </a:buClr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7458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531886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2" r:id="rId1"/>
    <p:sldLayoutId id="2147483753" r:id="rId2"/>
    <p:sldLayoutId id="2147483755" r:id="rId3"/>
    <p:sldLayoutId id="2147483756" r:id="rId4"/>
    <p:sldLayoutId id="2147483757" r:id="rId5"/>
    <p:sldLayoutId id="2147483758" r:id="rId6"/>
    <p:sldLayoutId id="2147483759" r:id="rId7"/>
    <p:sldLayoutId id="2147483760" r:id="rId8"/>
    <p:sldLayoutId id="2147483762" r:id="rId9"/>
    <p:sldLayoutId id="2147483763" r:id="rId10"/>
    <p:sldLayoutId id="2147483764" r:id="rId11"/>
    <p:sldLayoutId id="2147483765" r:id="rId12"/>
    <p:sldLayoutId id="2147483767" r:id="rId13"/>
    <p:sldLayoutId id="2147483768" r:id="rId14"/>
    <p:sldLayoutId id="2147483769" r:id="rId15"/>
    <p:sldLayoutId id="2147483770" r:id="rId16"/>
    <p:sldLayoutId id="2147483771" r:id="rId17"/>
    <p:sldLayoutId id="2147483772" r:id="rId18"/>
    <p:sldLayoutId id="2147483773" r:id="rId19"/>
    <p:sldLayoutId id="2147483774" r:id="rId20"/>
  </p:sldLayoutIdLst>
  <p:txStyles>
    <p:titleStyle>
      <a:lvl1pPr algn="l" defTabSz="411480" rtl="0" eaLnBrk="1" latinLnBrk="0" hangingPunct="1">
        <a:spcBef>
          <a:spcPct val="0"/>
        </a:spcBef>
        <a:buNone/>
        <a:defRPr sz="3600" b="1" i="0" kern="1200">
          <a:solidFill>
            <a:schemeClr val="tx2"/>
          </a:solidFill>
          <a:latin typeface="Lato Medium"/>
          <a:ea typeface="+mj-ea"/>
          <a:cs typeface="+mj-cs"/>
        </a:defRPr>
      </a:lvl1pPr>
    </p:titleStyle>
    <p:bodyStyle>
      <a:lvl1pPr marL="308610" indent="-308610" algn="l" defTabSz="411480" rtl="0" eaLnBrk="1" latinLnBrk="0" hangingPunct="1">
        <a:spcBef>
          <a:spcPct val="20000"/>
        </a:spcBef>
        <a:buFont typeface="Arial"/>
        <a:buChar char="•"/>
        <a:defRPr sz="2880" kern="1200">
          <a:solidFill>
            <a:schemeClr val="tx1"/>
          </a:solidFill>
          <a:latin typeface="Lato"/>
          <a:ea typeface="+mn-ea"/>
          <a:cs typeface="+mn-cs"/>
        </a:defRPr>
      </a:lvl1pPr>
      <a:lvl2pPr marL="668655" indent="-257175" algn="l" defTabSz="411480" rtl="0" eaLnBrk="1" latinLnBrk="0" hangingPunct="1">
        <a:spcBef>
          <a:spcPct val="20000"/>
        </a:spcBef>
        <a:buFont typeface="Arial"/>
        <a:buChar char="–"/>
        <a:defRPr sz="2520" kern="1200">
          <a:solidFill>
            <a:schemeClr val="tx1"/>
          </a:solidFill>
          <a:latin typeface="Lato"/>
          <a:ea typeface="+mn-ea"/>
          <a:cs typeface="+mn-cs"/>
        </a:defRPr>
      </a:lvl2pPr>
      <a:lvl3pPr marL="1028700" indent="-205740" algn="l" defTabSz="411480" rtl="0" eaLnBrk="1" latinLnBrk="0" hangingPunct="1">
        <a:spcBef>
          <a:spcPct val="20000"/>
        </a:spcBef>
        <a:buFont typeface="Arial"/>
        <a:buChar char="•"/>
        <a:defRPr sz="2160" kern="1200">
          <a:solidFill>
            <a:schemeClr val="tx1"/>
          </a:solidFill>
          <a:latin typeface="Lato"/>
          <a:ea typeface="+mn-ea"/>
          <a:cs typeface="+mn-cs"/>
        </a:defRPr>
      </a:lvl3pPr>
      <a:lvl4pPr marL="1440180" indent="-205740" algn="l" defTabSz="41148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Lato"/>
          <a:ea typeface="+mn-ea"/>
          <a:cs typeface="+mn-cs"/>
        </a:defRPr>
      </a:lvl4pPr>
      <a:lvl5pPr marL="1851660" indent="-205740" algn="l" defTabSz="411480" rtl="0" eaLnBrk="1" latinLnBrk="0" hangingPunct="1">
        <a:spcBef>
          <a:spcPct val="20000"/>
        </a:spcBef>
        <a:buFont typeface="Arial"/>
        <a:buChar char="»"/>
        <a:defRPr sz="1800" kern="1200">
          <a:solidFill>
            <a:schemeClr val="tx1"/>
          </a:solidFill>
          <a:latin typeface="Lato"/>
          <a:ea typeface="+mn-ea"/>
          <a:cs typeface="+mn-cs"/>
        </a:defRPr>
      </a:lvl5pPr>
      <a:lvl6pPr marL="226314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7462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08610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49758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4pPr>
      <a:lvl5pPr marL="164592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5pPr>
      <a:lvl6pPr marL="205740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6pPr>
      <a:lvl7pPr marL="246888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7pPr>
      <a:lvl8pPr marL="288036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8pPr>
      <a:lvl9pPr marL="329184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None/>
              <a:defRPr sz="4000" b="1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457200" y="1200151"/>
            <a:ext cx="8229600" cy="3745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3136699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76" r:id="rId1"/>
    <p:sldLayoutId id="2147483777" r:id="rId2"/>
    <p:sldLayoutId id="2147483778" r:id="rId3"/>
    <p:sldLayoutId id="2147483779" r:id="rId4"/>
    <p:sldLayoutId id="2147483780" r:id="rId5"/>
    <p:sldLayoutId id="2147483781" r:id="rId6"/>
    <p:sldLayoutId id="2147483782" r:id="rId7"/>
    <p:sldLayoutId id="2147483783" r:id="rId8"/>
    <p:sldLayoutId id="2147483784" r:id="rId9"/>
    <p:sldLayoutId id="2147483785" r:id="rId10"/>
    <p:sldLayoutId id="2147483786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4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1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microsoft.com/office/2007/relationships/hdphoto" Target="../media/hdphoto2.wdp"/><Relationship Id="rId4" Type="http://schemas.openxmlformats.org/officeDocument/2006/relationships/image" Target="../media/image11.png"/><Relationship Id="rId9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125756E-3A08-8847-A666-3823A08333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466715"/>
            <a:ext cx="9144000" cy="60769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A50829-F755-3441-908E-71BEC63066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00150" y="1790058"/>
            <a:ext cx="6743700" cy="1234440"/>
          </a:xfrm>
          <a:solidFill>
            <a:schemeClr val="bg1">
              <a:alpha val="60000"/>
            </a:schemeClr>
          </a:solidFill>
          <a:ln w="38100" cap="sq">
            <a:solidFill>
              <a:schemeClr val="tx1"/>
            </a:solidFill>
            <a:miter lim="800000"/>
          </a:ln>
        </p:spPr>
        <p:txBody>
          <a:bodyPr anchor="ctr"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Adding context and cognition to modern </a:t>
            </a:r>
            <a:r>
              <a:rPr lang="en-US" dirty="0" err="1">
                <a:solidFill>
                  <a:schemeClr val="tx1"/>
                </a:solidFill>
              </a:rPr>
              <a:t>Nlp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9C5FC6D-0784-0548-A71A-8ABD3F34EB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53293" y="3199094"/>
            <a:ext cx="5269311" cy="1209620"/>
          </a:xfrm>
          <a:solidFill>
            <a:schemeClr val="bg1">
              <a:alpha val="21000"/>
            </a:schemeClr>
          </a:solidFill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tx1"/>
                </a:solidFill>
              </a:rPr>
              <a:t>Dr. Catherine Havasi</a:t>
            </a:r>
          </a:p>
          <a:p>
            <a:r>
              <a:rPr lang="en-US" dirty="0">
                <a:solidFill>
                  <a:schemeClr val="tx1"/>
                </a:solidFill>
              </a:rPr>
              <a:t>Director, Common Sense Computing Initiative</a:t>
            </a:r>
          </a:p>
          <a:p>
            <a:r>
              <a:rPr lang="en-US" dirty="0">
                <a:solidFill>
                  <a:schemeClr val="tx1"/>
                </a:solidFill>
              </a:rPr>
              <a:t>Visiting Scientist, MIT Media Lab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6EF70C-F85B-D744-8576-19B2BDCE28D4}"/>
              </a:ext>
            </a:extLst>
          </p:cNvPr>
          <p:cNvSpPr txBox="1"/>
          <p:nvPr/>
        </p:nvSpPr>
        <p:spPr>
          <a:xfrm>
            <a:off x="3363977" y="5443321"/>
            <a:ext cx="24160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FEFFFF"/>
                </a:solidFill>
                <a:latin typeface="Lato Regular"/>
                <a:cs typeface="Lato Regular"/>
              </a:rPr>
              <a:t>Photo by: </a:t>
            </a:r>
            <a:r>
              <a:rPr lang="en-US" sz="1000" dirty="0" err="1">
                <a:solidFill>
                  <a:srgbClr val="FEFFFF"/>
                </a:solidFill>
                <a:latin typeface="Lato Regular"/>
                <a:cs typeface="Lato Regular"/>
              </a:rPr>
              <a:t>Petar</a:t>
            </a:r>
            <a:r>
              <a:rPr lang="en-US" sz="1000" dirty="0">
                <a:solidFill>
                  <a:srgbClr val="FEFFFF"/>
                </a:solidFill>
                <a:latin typeface="Lato Regular"/>
                <a:cs typeface="Lato Regular"/>
              </a:rPr>
              <a:t> </a:t>
            </a:r>
            <a:r>
              <a:rPr lang="en-US" sz="1000" dirty="0" err="1">
                <a:solidFill>
                  <a:srgbClr val="FEFFFF"/>
                </a:solidFill>
                <a:latin typeface="Lato Regular"/>
                <a:cs typeface="Lato Regular"/>
              </a:rPr>
              <a:t>Milošević</a:t>
            </a:r>
            <a:r>
              <a:rPr lang="en-US" sz="1000" dirty="0">
                <a:solidFill>
                  <a:srgbClr val="FEFFFF"/>
                </a:solidFill>
                <a:latin typeface="Lato Regular"/>
                <a:cs typeface="Lato Regular"/>
              </a:rPr>
              <a:t> CC BY-SA 3.0.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9C63B0-4E1B-7840-98A2-37582A83ADBE}"/>
              </a:ext>
            </a:extLst>
          </p:cNvPr>
          <p:cNvSpPr txBox="1"/>
          <p:nvPr/>
        </p:nvSpPr>
        <p:spPr>
          <a:xfrm>
            <a:off x="3516377" y="5595721"/>
            <a:ext cx="24160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FEFFFF"/>
                </a:solidFill>
                <a:latin typeface="Lato Regular"/>
                <a:cs typeface="Lato Regular"/>
              </a:rPr>
              <a:t>Photo by: </a:t>
            </a:r>
            <a:r>
              <a:rPr lang="en-US" sz="1000" dirty="0" err="1">
                <a:solidFill>
                  <a:srgbClr val="FEFFFF"/>
                </a:solidFill>
                <a:latin typeface="Lato Regular"/>
                <a:cs typeface="Lato Regular"/>
              </a:rPr>
              <a:t>Petar</a:t>
            </a:r>
            <a:r>
              <a:rPr lang="en-US" sz="1000" dirty="0">
                <a:solidFill>
                  <a:srgbClr val="FEFFFF"/>
                </a:solidFill>
                <a:latin typeface="Lato Regular"/>
                <a:cs typeface="Lato Regular"/>
              </a:rPr>
              <a:t> </a:t>
            </a:r>
            <a:r>
              <a:rPr lang="en-US" sz="1000" dirty="0" err="1">
                <a:solidFill>
                  <a:srgbClr val="FEFFFF"/>
                </a:solidFill>
                <a:latin typeface="Lato Regular"/>
                <a:cs typeface="Lato Regular"/>
              </a:rPr>
              <a:t>Milošević</a:t>
            </a:r>
            <a:r>
              <a:rPr lang="en-US" sz="1000" dirty="0">
                <a:solidFill>
                  <a:srgbClr val="FEFFFF"/>
                </a:solidFill>
                <a:latin typeface="Lato Regular"/>
                <a:cs typeface="Lato Regular"/>
              </a:rPr>
              <a:t> CC BY-SA 3.0.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57C543-908B-9B44-BB81-17F7873ADDCA}"/>
              </a:ext>
            </a:extLst>
          </p:cNvPr>
          <p:cNvSpPr txBox="1"/>
          <p:nvPr/>
        </p:nvSpPr>
        <p:spPr>
          <a:xfrm>
            <a:off x="-1066800" y="82867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384697D-A82F-9440-B44B-7F532A9D6C2C}"/>
              </a:ext>
            </a:extLst>
          </p:cNvPr>
          <p:cNvSpPr txBox="1"/>
          <p:nvPr/>
        </p:nvSpPr>
        <p:spPr>
          <a:xfrm>
            <a:off x="3668777" y="5748121"/>
            <a:ext cx="24160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FEFFFF"/>
                </a:solidFill>
                <a:latin typeface="Lato Regular"/>
                <a:cs typeface="Lato Regular"/>
              </a:rPr>
              <a:t>Photo by: </a:t>
            </a:r>
            <a:r>
              <a:rPr lang="en-US" sz="1000" dirty="0" err="1">
                <a:solidFill>
                  <a:srgbClr val="FEFFFF"/>
                </a:solidFill>
                <a:latin typeface="Lato Regular"/>
                <a:cs typeface="Lato Regular"/>
              </a:rPr>
              <a:t>Petar</a:t>
            </a:r>
            <a:r>
              <a:rPr lang="en-US" sz="1000" dirty="0">
                <a:solidFill>
                  <a:srgbClr val="FEFFFF"/>
                </a:solidFill>
                <a:latin typeface="Lato Regular"/>
                <a:cs typeface="Lato Regular"/>
              </a:rPr>
              <a:t> </a:t>
            </a:r>
            <a:r>
              <a:rPr lang="en-US" sz="1000" dirty="0" err="1">
                <a:solidFill>
                  <a:srgbClr val="FEFFFF"/>
                </a:solidFill>
                <a:latin typeface="Lato Regular"/>
                <a:cs typeface="Lato Regular"/>
              </a:rPr>
              <a:t>Milošević</a:t>
            </a:r>
            <a:r>
              <a:rPr lang="en-US" sz="1000" dirty="0">
                <a:solidFill>
                  <a:srgbClr val="FEFFFF"/>
                </a:solidFill>
                <a:latin typeface="Lato Regular"/>
                <a:cs typeface="Lato Regular"/>
              </a:rPr>
              <a:t> CC BY-SA 3.0.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84CF7D-DB1B-6C4B-BF74-BC1CCF48D92C}"/>
              </a:ext>
            </a:extLst>
          </p:cNvPr>
          <p:cNvSpPr txBox="1"/>
          <p:nvPr/>
        </p:nvSpPr>
        <p:spPr>
          <a:xfrm>
            <a:off x="3821177" y="5900521"/>
            <a:ext cx="24160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FEFFFF"/>
                </a:solidFill>
                <a:latin typeface="Lato Regular"/>
                <a:cs typeface="Lato Regular"/>
              </a:rPr>
              <a:t>Photo by: </a:t>
            </a:r>
            <a:r>
              <a:rPr lang="en-US" sz="1000" dirty="0" err="1">
                <a:solidFill>
                  <a:srgbClr val="FEFFFF"/>
                </a:solidFill>
                <a:latin typeface="Lato Regular"/>
                <a:cs typeface="Lato Regular"/>
              </a:rPr>
              <a:t>Petar</a:t>
            </a:r>
            <a:r>
              <a:rPr lang="en-US" sz="1000" dirty="0">
                <a:solidFill>
                  <a:srgbClr val="FEFFFF"/>
                </a:solidFill>
                <a:latin typeface="Lato Regular"/>
                <a:cs typeface="Lato Regular"/>
              </a:rPr>
              <a:t> </a:t>
            </a:r>
            <a:r>
              <a:rPr lang="en-US" sz="1000" dirty="0" err="1">
                <a:solidFill>
                  <a:srgbClr val="FEFFFF"/>
                </a:solidFill>
                <a:latin typeface="Lato Regular"/>
                <a:cs typeface="Lato Regular"/>
              </a:rPr>
              <a:t>Milošević</a:t>
            </a:r>
            <a:r>
              <a:rPr lang="en-US" sz="1000" dirty="0">
                <a:solidFill>
                  <a:srgbClr val="FEFFFF"/>
                </a:solidFill>
                <a:latin typeface="Lato Regular"/>
                <a:cs typeface="Lato Regular"/>
              </a:rPr>
              <a:t> CC BY-SA 3.0.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E083AF-1BF4-ED43-B0F1-237D3843E97B}"/>
              </a:ext>
            </a:extLst>
          </p:cNvPr>
          <p:cNvSpPr txBox="1"/>
          <p:nvPr/>
        </p:nvSpPr>
        <p:spPr>
          <a:xfrm>
            <a:off x="6928329" y="4732867"/>
            <a:ext cx="22156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Photo by: Allen Watkin CC BY-SA 2.0.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17397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/>
          <a:srcRect l="4345" r="4345"/>
          <a:stretch>
            <a:fillRect/>
          </a:stretch>
        </p:blipFill>
        <p:spPr/>
      </p:pic>
      <p:sp>
        <p:nvSpPr>
          <p:cNvPr id="4" name="Rectangle 3"/>
          <p:cNvSpPr/>
          <p:nvPr/>
        </p:nvSpPr>
        <p:spPr>
          <a:xfrm>
            <a:off x="457200" y="488818"/>
            <a:ext cx="8229600" cy="1089529"/>
          </a:xfrm>
          <a:prstGeom prst="rect">
            <a:avLst/>
          </a:prstGeom>
          <a:solidFill>
            <a:schemeClr val="bg1">
              <a:alpha val="38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2160" dirty="0">
                <a:latin typeface="Lato Regular"/>
                <a:cs typeface="Lato Regular"/>
              </a:rPr>
              <a:t>“To make real progress in A.I., we have to overcome the big challenges in the area of common sense”  </a:t>
            </a:r>
          </a:p>
          <a:p>
            <a:pPr algn="ctr"/>
            <a:r>
              <a:rPr lang="en-US" sz="2160" dirty="0">
                <a:latin typeface="Lato Regular"/>
                <a:cs typeface="Lato Regular"/>
              </a:rPr>
              <a:t>- Paul Allen, Microsoft co-founder</a:t>
            </a:r>
          </a:p>
        </p:txBody>
      </p:sp>
    </p:spTree>
    <p:extLst>
      <p:ext uri="{BB962C8B-B14F-4D97-AF65-F5344CB8AC3E}">
        <p14:creationId xmlns:p14="http://schemas.microsoft.com/office/powerpoint/2010/main" val="32029100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insky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4185" y="1"/>
            <a:ext cx="9297939" cy="523009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040913" y="207820"/>
            <a:ext cx="501072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>
                <a:solidFill>
                  <a:schemeClr val="bg1"/>
                </a:solidFill>
                <a:latin typeface="Lato Regular"/>
                <a:cs typeface="Lato Regular"/>
              </a:rPr>
              <a:t>“You don’t understand anything until you learn it in more than one way.”</a:t>
            </a:r>
          </a:p>
          <a:p>
            <a:pPr algn="r"/>
            <a:endParaRPr lang="en-US" sz="2800" dirty="0">
              <a:solidFill>
                <a:schemeClr val="bg1"/>
              </a:solidFill>
              <a:latin typeface="Lato Regular"/>
              <a:cs typeface="Lato Regular"/>
            </a:endParaRPr>
          </a:p>
          <a:p>
            <a:pPr algn="r"/>
            <a:r>
              <a:rPr lang="en-US" sz="2800" dirty="0">
                <a:solidFill>
                  <a:schemeClr val="bg1"/>
                </a:solidFill>
                <a:latin typeface="Lato Regular"/>
                <a:cs typeface="Lato Regular"/>
              </a:rPr>
              <a:t>− Marvin </a:t>
            </a:r>
            <a:r>
              <a:rPr lang="en-US" sz="2800" dirty="0" err="1">
                <a:solidFill>
                  <a:schemeClr val="bg1"/>
                </a:solidFill>
                <a:latin typeface="Lato Regular"/>
                <a:cs typeface="Lato Regular"/>
              </a:rPr>
              <a:t>Minsky</a:t>
            </a:r>
            <a:endParaRPr lang="en-US" sz="2800" dirty="0">
              <a:solidFill>
                <a:schemeClr val="bg1"/>
              </a:solidFill>
              <a:latin typeface="Lato Regular"/>
              <a:cs typeface="Lat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2290839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onceptnet-viz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1" y="0"/>
            <a:ext cx="8229600" cy="51435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27087" y="2043230"/>
            <a:ext cx="7822300" cy="757130"/>
          </a:xfrm>
          <a:prstGeom prst="rect">
            <a:avLst/>
          </a:prstGeom>
          <a:solidFill>
            <a:srgbClr val="FFFFFF">
              <a:alpha val="78000"/>
            </a:srgbClr>
          </a:solidFill>
        </p:spPr>
        <p:txBody>
          <a:bodyPr wrap="square" rtlCol="0">
            <a:spAutoFit/>
          </a:bodyPr>
          <a:lstStyle/>
          <a:p>
            <a:pPr algn="ctr" defTabSz="411480"/>
            <a:r>
              <a:rPr lang="en-US" sz="2160" dirty="0">
                <a:latin typeface="Lato Light"/>
                <a:cs typeface="Lato Light"/>
              </a:rPr>
              <a:t>We have built models of how people think about the world in 73 languages </a:t>
            </a:r>
            <a:r>
              <a:rPr lang="mr-IN" sz="2160" dirty="0">
                <a:latin typeface="Lato Light"/>
                <a:cs typeface="Lato Light"/>
              </a:rPr>
              <a:t>–</a:t>
            </a:r>
            <a:r>
              <a:rPr lang="en-US" sz="2160" dirty="0">
                <a:latin typeface="Lato Light"/>
                <a:cs typeface="Lato Light"/>
              </a:rPr>
              <a:t> called </a:t>
            </a:r>
            <a:r>
              <a:rPr lang="en-US" sz="2160" dirty="0" err="1">
                <a:latin typeface="Lato Light"/>
                <a:cs typeface="Lato Light"/>
              </a:rPr>
              <a:t>ConceptNet</a:t>
            </a:r>
            <a:r>
              <a:rPr lang="en-US" sz="2160" dirty="0">
                <a:latin typeface="Lato Light"/>
                <a:cs typeface="Lato Ligh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640666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7-05-04 at 11.00.20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2110" y="1781176"/>
            <a:ext cx="6240780" cy="142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9746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206375"/>
            <a:ext cx="8229600" cy="857250"/>
          </a:xfrm>
        </p:spPr>
        <p:txBody>
          <a:bodyPr>
            <a:normAutofit/>
          </a:bodyPr>
          <a:lstStyle/>
          <a:p>
            <a:r>
              <a:rPr lang="en-US" dirty="0"/>
              <a:t>Collecting common-sense knowledge</a:t>
            </a:r>
          </a:p>
        </p:txBody>
      </p:sp>
      <p:pic>
        <p:nvPicPr>
          <p:cNvPr id="4" name="Picture 4" descr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8" y="1245866"/>
            <a:ext cx="5336575" cy="3474953"/>
          </a:xfrm>
          <a:prstGeom prst="rect">
            <a:avLst/>
          </a:prstGeom>
          <a:noFill/>
        </p:spPr>
      </p:pic>
      <p:pic>
        <p:nvPicPr>
          <p:cNvPr id="5" name="Picture 5" descr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476464" y="2682746"/>
            <a:ext cx="2910634" cy="2157204"/>
          </a:xfrm>
          <a:prstGeom prst="rect">
            <a:avLst/>
          </a:prstGeom>
          <a:noFill/>
          <a:ln w="76200">
            <a:solidFill>
              <a:srgbClr val="BBD555"/>
            </a:solidFill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5857652" y="1245862"/>
            <a:ext cx="29719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ato Regular"/>
                <a:cs typeface="Lato Regular"/>
              </a:rPr>
              <a:t>Open Mind Common Sense,</a:t>
            </a:r>
          </a:p>
          <a:p>
            <a:r>
              <a:rPr lang="en-US" dirty="0">
                <a:latin typeface="Lato Regular"/>
                <a:cs typeface="Lato Regular"/>
              </a:rPr>
              <a:t>around 2006</a:t>
            </a:r>
          </a:p>
        </p:txBody>
      </p:sp>
    </p:spTree>
    <p:extLst>
      <p:ext uri="{BB962C8B-B14F-4D97-AF65-F5344CB8AC3E}">
        <p14:creationId xmlns:p14="http://schemas.microsoft.com/office/powerpoint/2010/main" val="941581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1953"/>
            <a:ext cx="8229600" cy="779318"/>
          </a:xfrm>
        </p:spPr>
        <p:txBody>
          <a:bodyPr/>
          <a:lstStyle/>
          <a:p>
            <a:r>
              <a:rPr lang="en-US" dirty="0"/>
              <a:t>Linked data</a:t>
            </a:r>
          </a:p>
        </p:txBody>
      </p:sp>
      <p:sp>
        <p:nvSpPr>
          <p:cNvPr id="4" name="Oval 3"/>
          <p:cNvSpPr/>
          <p:nvPr/>
        </p:nvSpPr>
        <p:spPr>
          <a:xfrm>
            <a:off x="3013407" y="2250407"/>
            <a:ext cx="1884403" cy="1046584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ConceptNet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500239" y="539937"/>
            <a:ext cx="1756692" cy="10465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OpenCyc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5571328" y="2403676"/>
            <a:ext cx="1756692" cy="10465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WordNet</a:t>
            </a:r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702506" y="961271"/>
            <a:ext cx="1756692" cy="1046584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UMBEL</a:t>
            </a:r>
          </a:p>
        </p:txBody>
      </p:sp>
      <p:sp>
        <p:nvSpPr>
          <p:cNvPr id="8" name="Oval 7"/>
          <p:cNvSpPr/>
          <p:nvPr/>
        </p:nvSpPr>
        <p:spPr>
          <a:xfrm>
            <a:off x="3062787" y="805504"/>
            <a:ext cx="1756692" cy="1046584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YAGO</a:t>
            </a:r>
          </a:p>
        </p:txBody>
      </p:sp>
      <p:sp>
        <p:nvSpPr>
          <p:cNvPr id="9" name="Oval 8"/>
          <p:cNvSpPr/>
          <p:nvPr/>
        </p:nvSpPr>
        <p:spPr>
          <a:xfrm>
            <a:off x="459224" y="2611467"/>
            <a:ext cx="1756692" cy="10465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DBPedia</a:t>
            </a:r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3206620" y="3811266"/>
            <a:ext cx="1756692" cy="10465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Wikidata</a:t>
            </a:r>
            <a:endParaRPr lang="en-US" dirty="0"/>
          </a:p>
        </p:txBody>
      </p:sp>
      <p:sp>
        <p:nvSpPr>
          <p:cNvPr id="11" name="Oval 10"/>
          <p:cNvSpPr/>
          <p:nvPr/>
        </p:nvSpPr>
        <p:spPr>
          <a:xfrm>
            <a:off x="5446603" y="3811266"/>
            <a:ext cx="1756692" cy="10465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Wiktionary</a:t>
            </a:r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7203295" y="1433252"/>
            <a:ext cx="1756692" cy="1046584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Lexvo</a:t>
            </a:r>
            <a:endParaRPr lang="en-US" dirty="0"/>
          </a:p>
        </p:txBody>
      </p:sp>
      <p:cxnSp>
        <p:nvCxnSpPr>
          <p:cNvPr id="14" name="Straight Arrow Connector 13"/>
          <p:cNvCxnSpPr>
            <a:stCxn id="4" idx="5"/>
            <a:endCxn id="11" idx="1"/>
          </p:cNvCxnSpPr>
          <p:nvPr/>
        </p:nvCxnSpPr>
        <p:spPr>
          <a:xfrm>
            <a:off x="4621845" y="3143723"/>
            <a:ext cx="1082020" cy="820809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6" idx="7"/>
            <a:endCxn id="12" idx="3"/>
          </p:cNvCxnSpPr>
          <p:nvPr/>
        </p:nvCxnSpPr>
        <p:spPr>
          <a:xfrm flipV="1">
            <a:off x="7070760" y="2326567"/>
            <a:ext cx="389799" cy="23037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5" idx="2"/>
            <a:endCxn id="8" idx="6"/>
          </p:cNvCxnSpPr>
          <p:nvPr/>
        </p:nvCxnSpPr>
        <p:spPr>
          <a:xfrm flipH="1">
            <a:off x="4819479" y="1063229"/>
            <a:ext cx="680760" cy="26556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4" idx="7"/>
            <a:endCxn id="5" idx="3"/>
          </p:cNvCxnSpPr>
          <p:nvPr/>
        </p:nvCxnSpPr>
        <p:spPr>
          <a:xfrm flipV="1">
            <a:off x="4621845" y="1433252"/>
            <a:ext cx="1135656" cy="97042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4" idx="2"/>
            <a:endCxn id="9" idx="6"/>
          </p:cNvCxnSpPr>
          <p:nvPr/>
        </p:nvCxnSpPr>
        <p:spPr>
          <a:xfrm flipH="1">
            <a:off x="2215916" y="2773699"/>
            <a:ext cx="797490" cy="36106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9" idx="5"/>
            <a:endCxn id="10" idx="1"/>
          </p:cNvCxnSpPr>
          <p:nvPr/>
        </p:nvCxnSpPr>
        <p:spPr>
          <a:xfrm>
            <a:off x="1958654" y="3504784"/>
            <a:ext cx="1505228" cy="459749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9" idx="0"/>
            <a:endCxn id="7" idx="4"/>
          </p:cNvCxnSpPr>
          <p:nvPr/>
        </p:nvCxnSpPr>
        <p:spPr>
          <a:xfrm flipV="1">
            <a:off x="1337570" y="2007851"/>
            <a:ext cx="243282" cy="603616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7" idx="6"/>
            <a:endCxn id="8" idx="2"/>
          </p:cNvCxnSpPr>
          <p:nvPr/>
        </p:nvCxnSpPr>
        <p:spPr>
          <a:xfrm flipV="1">
            <a:off x="2459203" y="1328800"/>
            <a:ext cx="603589" cy="155763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4" idx="6"/>
            <a:endCxn id="6" idx="2"/>
          </p:cNvCxnSpPr>
          <p:nvPr/>
        </p:nvCxnSpPr>
        <p:spPr>
          <a:xfrm>
            <a:off x="4897817" y="2773703"/>
            <a:ext cx="673519" cy="153269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617662" y="3933587"/>
            <a:ext cx="1756692" cy="1046584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Wikipedia</a:t>
            </a:r>
          </a:p>
        </p:txBody>
      </p:sp>
      <p:cxnSp>
        <p:nvCxnSpPr>
          <p:cNvPr id="33" name="Straight Arrow Connector 32"/>
          <p:cNvCxnSpPr>
            <a:stCxn id="10" idx="6"/>
            <a:endCxn id="11" idx="2"/>
          </p:cNvCxnSpPr>
          <p:nvPr/>
        </p:nvCxnSpPr>
        <p:spPr>
          <a:xfrm>
            <a:off x="4963320" y="4334554"/>
            <a:ext cx="483291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31" idx="6"/>
            <a:endCxn id="10" idx="2"/>
          </p:cNvCxnSpPr>
          <p:nvPr/>
        </p:nvCxnSpPr>
        <p:spPr>
          <a:xfrm flipV="1">
            <a:off x="2374354" y="4334558"/>
            <a:ext cx="832266" cy="12232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9" name="Oval 108"/>
          <p:cNvSpPr/>
          <p:nvPr/>
        </p:nvSpPr>
        <p:spPr>
          <a:xfrm>
            <a:off x="7808454" y="3657996"/>
            <a:ext cx="1756692" cy="1046584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UBY</a:t>
            </a:r>
          </a:p>
        </p:txBody>
      </p:sp>
      <p:cxnSp>
        <p:nvCxnSpPr>
          <p:cNvPr id="111" name="Straight Arrow Connector 110"/>
          <p:cNvCxnSpPr>
            <a:stCxn id="11" idx="6"/>
            <a:endCxn id="109" idx="2"/>
          </p:cNvCxnSpPr>
          <p:nvPr/>
        </p:nvCxnSpPr>
        <p:spPr>
          <a:xfrm flipV="1">
            <a:off x="7203303" y="4181289"/>
            <a:ext cx="605159" cy="153269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/>
          <p:cNvCxnSpPr>
            <a:stCxn id="6" idx="6"/>
            <a:endCxn id="109" idx="1"/>
          </p:cNvCxnSpPr>
          <p:nvPr/>
        </p:nvCxnSpPr>
        <p:spPr>
          <a:xfrm>
            <a:off x="7328020" y="2926972"/>
            <a:ext cx="737696" cy="88429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/>
          <p:cNvCxnSpPr>
            <a:stCxn id="31" idx="2"/>
          </p:cNvCxnSpPr>
          <p:nvPr/>
        </p:nvCxnSpPr>
        <p:spPr>
          <a:xfrm flipH="1">
            <a:off x="-219363" y="4456879"/>
            <a:ext cx="837025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/>
          <p:cNvCxnSpPr>
            <a:stCxn id="31" idx="4"/>
          </p:cNvCxnSpPr>
          <p:nvPr/>
        </p:nvCxnSpPr>
        <p:spPr>
          <a:xfrm>
            <a:off x="1496008" y="4980171"/>
            <a:ext cx="84844" cy="55053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/>
          <p:cNvCxnSpPr>
            <a:stCxn id="9" idx="2"/>
          </p:cNvCxnSpPr>
          <p:nvPr/>
        </p:nvCxnSpPr>
        <p:spPr>
          <a:xfrm flipH="1" flipV="1">
            <a:off x="-219363" y="3100350"/>
            <a:ext cx="678587" cy="3441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133"/>
          <p:cNvCxnSpPr>
            <a:stCxn id="9" idx="1"/>
          </p:cNvCxnSpPr>
          <p:nvPr/>
        </p:nvCxnSpPr>
        <p:spPr>
          <a:xfrm flipH="1" flipV="1">
            <a:off x="-451043" y="2007855"/>
            <a:ext cx="1167529" cy="75688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135"/>
          <p:cNvCxnSpPr>
            <a:stCxn id="8" idx="0"/>
          </p:cNvCxnSpPr>
          <p:nvPr/>
        </p:nvCxnSpPr>
        <p:spPr>
          <a:xfrm flipV="1">
            <a:off x="3941133" y="-262575"/>
            <a:ext cx="266844" cy="1068083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37"/>
          <p:cNvCxnSpPr>
            <a:stCxn id="12" idx="6"/>
          </p:cNvCxnSpPr>
          <p:nvPr/>
        </p:nvCxnSpPr>
        <p:spPr>
          <a:xfrm>
            <a:off x="8959995" y="1956548"/>
            <a:ext cx="523967" cy="6811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/>
          <p:cNvCxnSpPr>
            <a:stCxn id="7" idx="2"/>
          </p:cNvCxnSpPr>
          <p:nvPr/>
        </p:nvCxnSpPr>
        <p:spPr>
          <a:xfrm flipH="1" flipV="1">
            <a:off x="-451043" y="1063229"/>
            <a:ext cx="1153549" cy="42133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/>
          <p:cNvCxnSpPr>
            <a:stCxn id="5" idx="0"/>
          </p:cNvCxnSpPr>
          <p:nvPr/>
        </p:nvCxnSpPr>
        <p:spPr>
          <a:xfrm flipV="1">
            <a:off x="6378585" y="-348343"/>
            <a:ext cx="470588" cy="88828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/>
          <p:cNvCxnSpPr>
            <a:stCxn id="109" idx="6"/>
          </p:cNvCxnSpPr>
          <p:nvPr/>
        </p:nvCxnSpPr>
        <p:spPr>
          <a:xfrm flipV="1">
            <a:off x="9565154" y="3811266"/>
            <a:ext cx="523967" cy="370023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Arrow Connector 149"/>
          <p:cNvCxnSpPr>
            <a:stCxn id="11" idx="4"/>
          </p:cNvCxnSpPr>
          <p:nvPr/>
        </p:nvCxnSpPr>
        <p:spPr>
          <a:xfrm>
            <a:off x="6324957" y="4857846"/>
            <a:ext cx="351893" cy="494836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/>
          <p:cNvCxnSpPr>
            <a:stCxn id="10" idx="3"/>
          </p:cNvCxnSpPr>
          <p:nvPr/>
        </p:nvCxnSpPr>
        <p:spPr>
          <a:xfrm flipH="1">
            <a:off x="3013406" y="4704581"/>
            <a:ext cx="450476" cy="64810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/>
          <p:cNvCxnSpPr>
            <a:stCxn id="10" idx="5"/>
          </p:cNvCxnSpPr>
          <p:nvPr/>
        </p:nvCxnSpPr>
        <p:spPr>
          <a:xfrm>
            <a:off x="4706056" y="4704581"/>
            <a:ext cx="593925" cy="64810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0" idx="0"/>
            <a:endCxn id="4" idx="4"/>
          </p:cNvCxnSpPr>
          <p:nvPr/>
        </p:nvCxnSpPr>
        <p:spPr>
          <a:xfrm flipH="1" flipV="1">
            <a:off x="3955613" y="3296991"/>
            <a:ext cx="129357" cy="514273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293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524786" y="206375"/>
            <a:ext cx="8229600" cy="857250"/>
          </a:xfrm>
        </p:spPr>
        <p:txBody>
          <a:bodyPr/>
          <a:lstStyle/>
          <a:p>
            <a:r>
              <a:rPr lang="en-US" dirty="0"/>
              <a:t>Languages in </a:t>
            </a:r>
            <a:r>
              <a:rPr lang="en-US" dirty="0" err="1"/>
              <a:t>ConceptNet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2934" y="1175283"/>
            <a:ext cx="5098873" cy="3746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2030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695911" y="770933"/>
            <a:ext cx="7725922" cy="994172"/>
          </a:xfrm>
          <a:prstGeom prst="rect">
            <a:avLst/>
          </a:prstGeom>
        </p:spPr>
        <p:txBody>
          <a:bodyPr vert="horz" lIns="82296" tIns="41148" rIns="82296" bIns="41148" rtlCol="0" anchor="ctr">
            <a:normAutofit fontScale="850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6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Lato Regular"/>
                <a:ea typeface="+mj-ea"/>
                <a:cs typeface="Lato Regular"/>
              </a:defRPr>
            </a:lvl1pPr>
          </a:lstStyle>
          <a:p>
            <a:pPr defTabSz="411480"/>
            <a:r>
              <a:rPr lang="en-US" sz="5040" b="1" dirty="0" err="1">
                <a:solidFill>
                  <a:srgbClr val="000000"/>
                </a:solidFill>
                <a:latin typeface="Lato" charset="0"/>
                <a:ea typeface="Lato" charset="0"/>
                <a:cs typeface="Lato" charset="0"/>
              </a:rPr>
              <a:t>ConceptNet</a:t>
            </a:r>
            <a:r>
              <a:rPr lang="en-US" sz="5040" b="1" dirty="0">
                <a:solidFill>
                  <a:srgbClr val="000000"/>
                </a:solidFill>
                <a:latin typeface="Lato" charset="0"/>
                <a:ea typeface="Lato" charset="0"/>
                <a:cs typeface="Lato" charset="0"/>
              </a:rPr>
              <a:t> is multilingual glue</a:t>
            </a:r>
            <a:endParaRPr lang="en-US" sz="5040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4" name="Subtitle 3"/>
          <p:cNvSpPr txBox="1">
            <a:spLocks/>
          </p:cNvSpPr>
          <p:nvPr/>
        </p:nvSpPr>
        <p:spPr>
          <a:xfrm>
            <a:off x="868680" y="1883491"/>
            <a:ext cx="7553153" cy="2646176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Lato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Lato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Lato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Lato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Lato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411480">
              <a:buNone/>
            </a:pPr>
            <a:r>
              <a:rPr lang="en-US" sz="2880" dirty="0">
                <a:solidFill>
                  <a:srgbClr val="53BAE2"/>
                </a:solidFill>
                <a:latin typeface="Roboto Slab" charset="0"/>
                <a:ea typeface="Roboto Slab" charset="0"/>
                <a:cs typeface="Roboto Slab" charset="0"/>
              </a:rPr>
              <a:t>How do we get word </a:t>
            </a:r>
            <a:r>
              <a:rPr lang="en-US" sz="2880" dirty="0" err="1">
                <a:solidFill>
                  <a:srgbClr val="53BAE2"/>
                </a:solidFill>
                <a:latin typeface="Roboto Slab" charset="0"/>
                <a:ea typeface="Roboto Slab" charset="0"/>
                <a:cs typeface="Roboto Slab" charset="0"/>
              </a:rPr>
              <a:t>embeddings</a:t>
            </a:r>
            <a:r>
              <a:rPr lang="en-US" sz="2880" dirty="0">
                <a:solidFill>
                  <a:srgbClr val="53BAE2"/>
                </a:solidFill>
                <a:latin typeface="Roboto Slab" charset="0"/>
                <a:ea typeface="Roboto Slab" charset="0"/>
                <a:cs typeface="Roboto Slab" charset="0"/>
              </a:rPr>
              <a:t> that can be compared across languages?</a:t>
            </a:r>
          </a:p>
          <a:p>
            <a:pPr marL="308610" indent="-308610" defTabSz="411480"/>
            <a:endParaRPr lang="en-US" sz="288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27116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4"/>
          <p:cNvSpPr txBox="1">
            <a:spLocks noGrp="1"/>
          </p:cNvSpPr>
          <p:nvPr>
            <p:ph type="title" idx="4294967295"/>
          </p:nvPr>
        </p:nvSpPr>
        <p:spPr>
          <a:xfrm>
            <a:off x="0" y="206375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Lato"/>
              <a:buNone/>
            </a:pPr>
            <a:r>
              <a:rPr lang="en-US" sz="4000" b="1" i="0" u="none" strike="noStrike" cap="none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Retrofitting</a:t>
            </a:r>
            <a:endParaRPr dirty="0"/>
          </a:p>
        </p:txBody>
      </p:sp>
      <p:sp>
        <p:nvSpPr>
          <p:cNvPr id="201" name="Google Shape;201;p24"/>
          <p:cNvSpPr txBox="1">
            <a:spLocks noGrp="1"/>
          </p:cNvSpPr>
          <p:nvPr>
            <p:ph type="body" idx="4294967295"/>
          </p:nvPr>
        </p:nvSpPr>
        <p:spPr>
          <a:xfrm>
            <a:off x="0" y="1200150"/>
            <a:ext cx="8229600" cy="37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292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dirty="0"/>
              <a:t>Created by </a:t>
            </a:r>
            <a:r>
              <a:rPr lang="en-US" sz="2400" dirty="0" err="1"/>
              <a:t>Manaal</a:t>
            </a:r>
            <a:r>
              <a:rPr lang="en-US" sz="2400" dirty="0"/>
              <a:t> </a:t>
            </a:r>
            <a:r>
              <a:rPr lang="en-US" sz="2400" dirty="0" err="1"/>
              <a:t>Faruqui</a:t>
            </a:r>
            <a:r>
              <a:rPr lang="en-US" sz="2400" dirty="0"/>
              <a:t> and Noah Smith in 2015</a:t>
            </a:r>
            <a:endParaRPr sz="2400" dirty="0"/>
          </a:p>
          <a:p>
            <a:pPr marL="342900" marR="0" lvl="0" indent="-292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dirty="0"/>
              <a:t>Apply knowledge-based constraints </a:t>
            </a:r>
            <a:r>
              <a:rPr lang="en-US" sz="2400" i="1" dirty="0"/>
              <a:t>after</a:t>
            </a:r>
            <a:r>
              <a:rPr lang="en-US" sz="2400" dirty="0"/>
              <a:t> training distributional word vectors</a:t>
            </a:r>
            <a:endParaRPr sz="2400" dirty="0"/>
          </a:p>
          <a:p>
            <a:pPr marL="342900" marR="0" lvl="0" indent="-292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dirty="0"/>
              <a:t>It works better than </a:t>
            </a:r>
            <a:r>
              <a:rPr lang="en-US" sz="2400" i="1" dirty="0"/>
              <a:t>during</a:t>
            </a:r>
            <a:r>
              <a:rPr lang="en-US" sz="2400" dirty="0"/>
              <a:t> training, for some reason</a:t>
            </a:r>
            <a:endParaRPr sz="3200" b="0" i="0" u="none" strike="noStrike" cap="none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34849972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5"/>
          <p:cNvSpPr txBox="1">
            <a:spLocks noGrp="1"/>
          </p:cNvSpPr>
          <p:nvPr>
            <p:ph type="title" idx="4294967295"/>
          </p:nvPr>
        </p:nvSpPr>
        <p:spPr>
          <a:xfrm>
            <a:off x="1619525" y="307849"/>
            <a:ext cx="5176299" cy="67795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Retrofitting</a:t>
            </a:r>
            <a:endParaRPr dirty="0"/>
          </a:p>
        </p:txBody>
      </p:sp>
      <p:sp>
        <p:nvSpPr>
          <p:cNvPr id="208" name="Google Shape;208;p25"/>
          <p:cNvSpPr txBox="1">
            <a:spLocks noGrp="1"/>
          </p:cNvSpPr>
          <p:nvPr>
            <p:ph type="body" idx="4294967295"/>
          </p:nvPr>
        </p:nvSpPr>
        <p:spPr>
          <a:xfrm>
            <a:off x="0" y="1200150"/>
            <a:ext cx="8229600" cy="37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2921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 dirty="0"/>
              <a:t>Terms that are connected in the knowledge graph should have vectors that are closer together</a:t>
            </a:r>
            <a:endParaRPr sz="2400" dirty="0"/>
          </a:p>
          <a:p>
            <a:pPr marL="3429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  <a:p>
            <a:pPr marL="342900" lvl="0" indent="-2921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 dirty="0"/>
              <a:t>Many extensions now, such as “antonyms should be farther apart” (</a:t>
            </a:r>
            <a:r>
              <a:rPr lang="en-US" sz="2400" dirty="0" err="1"/>
              <a:t>Mrkšić</a:t>
            </a:r>
            <a:r>
              <a:rPr lang="en-US" sz="2400" dirty="0"/>
              <a:t> et al., 2016)-</a:t>
            </a:r>
            <a:endParaRPr dirty="0"/>
          </a:p>
        </p:txBody>
      </p:sp>
      <p:sp>
        <p:nvSpPr>
          <p:cNvPr id="209" name="Google Shape;209;p25"/>
          <p:cNvSpPr/>
          <p:nvPr/>
        </p:nvSpPr>
        <p:spPr>
          <a:xfrm>
            <a:off x="2803425" y="3731075"/>
            <a:ext cx="843600" cy="4287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Lato"/>
                <a:ea typeface="Lato"/>
                <a:cs typeface="Lato"/>
                <a:sym typeface="Lato"/>
              </a:rPr>
              <a:t>oak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0" name="Google Shape;210;p25"/>
          <p:cNvSpPr/>
          <p:nvPr/>
        </p:nvSpPr>
        <p:spPr>
          <a:xfrm>
            <a:off x="4207675" y="3468475"/>
            <a:ext cx="843600" cy="4287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Lato"/>
                <a:ea typeface="Lato"/>
                <a:cs typeface="Lato"/>
                <a:sym typeface="Lato"/>
              </a:rPr>
              <a:t>tree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1" name="Google Shape;211;p25"/>
          <p:cNvSpPr/>
          <p:nvPr/>
        </p:nvSpPr>
        <p:spPr>
          <a:xfrm>
            <a:off x="3640275" y="3671900"/>
            <a:ext cx="576275" cy="323850"/>
          </a:xfrm>
          <a:custGeom>
            <a:avLst/>
            <a:gdLst/>
            <a:ahLst/>
            <a:cxnLst/>
            <a:rect l="l" t="t" r="r" b="b"/>
            <a:pathLst>
              <a:path w="23051" h="12954" extrusionOk="0">
                <a:moveTo>
                  <a:pt x="0" y="12954"/>
                </a:moveTo>
                <a:cubicBezTo>
                  <a:pt x="2803" y="11833"/>
                  <a:pt x="423" y="4845"/>
                  <a:pt x="3429" y="4572"/>
                </a:cubicBezTo>
                <a:cubicBezTo>
                  <a:pt x="5973" y="4341"/>
                  <a:pt x="8365" y="8365"/>
                  <a:pt x="7811" y="10858"/>
                </a:cubicBezTo>
                <a:cubicBezTo>
                  <a:pt x="7550" y="12034"/>
                  <a:pt x="4967" y="10768"/>
                  <a:pt x="4382" y="9715"/>
                </a:cubicBezTo>
                <a:cubicBezTo>
                  <a:pt x="3353" y="7863"/>
                  <a:pt x="3474" y="4444"/>
                  <a:pt x="5334" y="3429"/>
                </a:cubicBezTo>
                <a:cubicBezTo>
                  <a:pt x="7044" y="2496"/>
                  <a:pt x="9238" y="4254"/>
                  <a:pt x="10859" y="5334"/>
                </a:cubicBezTo>
                <a:cubicBezTo>
                  <a:pt x="12137" y="6186"/>
                  <a:pt x="13907" y="8001"/>
                  <a:pt x="13145" y="9334"/>
                </a:cubicBezTo>
                <a:cubicBezTo>
                  <a:pt x="11932" y="11455"/>
                  <a:pt x="8241" y="4257"/>
                  <a:pt x="10097" y="2667"/>
                </a:cubicBezTo>
                <a:cubicBezTo>
                  <a:pt x="12171" y="890"/>
                  <a:pt x="19206" y="6207"/>
                  <a:pt x="16764" y="7429"/>
                </a:cubicBezTo>
                <a:cubicBezTo>
                  <a:pt x="14549" y="8537"/>
                  <a:pt x="14288" y="0"/>
                  <a:pt x="16764" y="0"/>
                </a:cubicBezTo>
                <a:cubicBezTo>
                  <a:pt x="19208" y="0"/>
                  <a:pt x="22183" y="7260"/>
                  <a:pt x="19812" y="6667"/>
                </a:cubicBezTo>
                <a:cubicBezTo>
                  <a:pt x="17688" y="6136"/>
                  <a:pt x="20926" y="422"/>
                  <a:pt x="23051" y="952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cxnSp>
        <p:nvCxnSpPr>
          <p:cNvPr id="212" name="Google Shape;212;p25"/>
          <p:cNvCxnSpPr/>
          <p:nvPr/>
        </p:nvCxnSpPr>
        <p:spPr>
          <a:xfrm rot="10800000" flipH="1">
            <a:off x="3678400" y="3614600"/>
            <a:ext cx="185700" cy="57300"/>
          </a:xfrm>
          <a:prstGeom prst="straightConnector1">
            <a:avLst/>
          </a:prstGeom>
          <a:noFill/>
          <a:ln w="9525" cap="flat" cmpd="sng">
            <a:solidFill>
              <a:srgbClr val="6FA8DC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3" name="Google Shape;213;p25"/>
          <p:cNvCxnSpPr/>
          <p:nvPr/>
        </p:nvCxnSpPr>
        <p:spPr>
          <a:xfrm flipH="1">
            <a:off x="3964125" y="3524100"/>
            <a:ext cx="185700" cy="57300"/>
          </a:xfrm>
          <a:prstGeom prst="straightConnector1">
            <a:avLst/>
          </a:prstGeom>
          <a:noFill/>
          <a:ln w="9525" cap="flat" cmpd="sng">
            <a:solidFill>
              <a:srgbClr val="6FA8DC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14" name="Google Shape;214;p25"/>
          <p:cNvSpPr/>
          <p:nvPr/>
        </p:nvSpPr>
        <p:spPr>
          <a:xfrm>
            <a:off x="5370375" y="4159125"/>
            <a:ext cx="970200" cy="4287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latin typeface="Lato"/>
                <a:ea typeface="Lato"/>
                <a:cs typeface="Lato"/>
                <a:sym typeface="Lato"/>
              </a:rPr>
              <a:t>furniture</a:t>
            </a:r>
            <a:endParaRPr dirty="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15" name="Google Shape;215;p25"/>
          <p:cNvCxnSpPr>
            <a:endCxn id="214" idx="1"/>
          </p:cNvCxnSpPr>
          <p:nvPr/>
        </p:nvCxnSpPr>
        <p:spPr>
          <a:xfrm>
            <a:off x="3654675" y="4067175"/>
            <a:ext cx="1715700" cy="306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6909119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800px-Cumulus_Clouds_over_Yellow_Prairie2.jp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3" name="Rectangle 32"/>
          <p:cNvSpPr/>
          <p:nvPr/>
        </p:nvSpPr>
        <p:spPr>
          <a:xfrm>
            <a:off x="660173" y="2397353"/>
            <a:ext cx="7851704" cy="1944168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20"/>
          </a:p>
        </p:txBody>
      </p:sp>
      <p:sp>
        <p:nvSpPr>
          <p:cNvPr id="6" name="TextBox 5"/>
          <p:cNvSpPr txBox="1"/>
          <p:nvPr/>
        </p:nvSpPr>
        <p:spPr>
          <a:xfrm>
            <a:off x="824633" y="154152"/>
            <a:ext cx="7141057" cy="480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20" dirty="0">
                <a:solidFill>
                  <a:schemeClr val="bg1"/>
                </a:solidFill>
                <a:latin typeface="Lato Regular"/>
                <a:cs typeface="Lato Regular"/>
              </a:rPr>
              <a:t>Advances have transformed language understanding.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822170" y="2746331"/>
            <a:ext cx="1387856" cy="1331536"/>
            <a:chOff x="-1360224" y="2017061"/>
            <a:chExt cx="1542062" cy="1479488"/>
          </a:xfrm>
        </p:grpSpPr>
        <p:sp>
          <p:nvSpPr>
            <p:cNvPr id="7" name="Rectangle 6"/>
            <p:cNvSpPr/>
            <p:nvPr/>
          </p:nvSpPr>
          <p:spPr>
            <a:xfrm>
              <a:off x="-1230758" y="2537368"/>
              <a:ext cx="1346066" cy="47192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160" dirty="0">
                  <a:solidFill>
                    <a:schemeClr val="bg1"/>
                  </a:solidFill>
                  <a:latin typeface="Lato Black"/>
                  <a:ea typeface=""/>
                  <a:cs typeface="Lato Black"/>
                </a:rPr>
                <a:t>1960s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-1360224" y="2963069"/>
              <a:ext cx="1542062" cy="5334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60" dirty="0">
                  <a:solidFill>
                    <a:srgbClr val="FFFFFF"/>
                  </a:solidFill>
                  <a:latin typeface="Lato Regular"/>
                  <a:ea typeface=""/>
                  <a:cs typeface="Lato Regular"/>
                </a:rPr>
                <a:t>Pattern Matching </a:t>
              </a:r>
            </a:p>
            <a:p>
              <a:pPr algn="ctr"/>
              <a:r>
                <a:rPr lang="en-US" sz="1260" dirty="0">
                  <a:solidFill>
                    <a:srgbClr val="FFFFFF"/>
                  </a:solidFill>
                  <a:latin typeface="Lato Regular"/>
                  <a:ea typeface=""/>
                  <a:cs typeface="Lato Regular"/>
                </a:rPr>
                <a:t>&amp; Keywords</a:t>
              </a:r>
            </a:p>
          </p:txBody>
        </p:sp>
        <p:pic>
          <p:nvPicPr>
            <p:cNvPr id="11" name="Picture 10" descr="puzzle.png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-732553" y="2017061"/>
              <a:ext cx="523061" cy="428723"/>
            </a:xfrm>
            <a:prstGeom prst="rect">
              <a:avLst/>
            </a:prstGeom>
          </p:spPr>
        </p:pic>
      </p:grpSp>
      <p:grpSp>
        <p:nvGrpSpPr>
          <p:cNvPr id="26" name="Group 25"/>
          <p:cNvGrpSpPr/>
          <p:nvPr/>
        </p:nvGrpSpPr>
        <p:grpSpPr>
          <a:xfrm>
            <a:off x="2893231" y="2785207"/>
            <a:ext cx="1211460" cy="1292662"/>
            <a:chOff x="1183347" y="2152203"/>
            <a:chExt cx="1346067" cy="1436289"/>
          </a:xfrm>
        </p:grpSpPr>
        <p:pic>
          <p:nvPicPr>
            <p:cNvPr id="13" name="Picture 12" descr="book.png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656356" y="2152203"/>
              <a:ext cx="500216" cy="385166"/>
            </a:xfrm>
            <a:prstGeom prst="rect">
              <a:avLst/>
            </a:prstGeom>
            <a:ln>
              <a:noFill/>
            </a:ln>
          </p:spPr>
        </p:pic>
        <p:sp>
          <p:nvSpPr>
            <p:cNvPr id="14" name="Rectangle 13"/>
            <p:cNvSpPr/>
            <p:nvPr/>
          </p:nvSpPr>
          <p:spPr>
            <a:xfrm>
              <a:off x="1183347" y="2629316"/>
              <a:ext cx="1346067" cy="4719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160" dirty="0">
                  <a:solidFill>
                    <a:srgbClr val="FFFFFF"/>
                  </a:solidFill>
                  <a:latin typeface="Lato Black"/>
                  <a:ea typeface=""/>
                  <a:cs typeface="Lato Black"/>
                </a:rPr>
                <a:t>1990s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191905" y="3055014"/>
              <a:ext cx="1337509" cy="53347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60" dirty="0">
                  <a:solidFill>
                    <a:srgbClr val="FFFFFF"/>
                  </a:solidFill>
                  <a:latin typeface="Lato Regular"/>
                  <a:ea typeface=""/>
                  <a:cs typeface="Lato Regular"/>
                </a:rPr>
                <a:t>Rule Sets &amp; Ontologies</a:t>
              </a: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4621252" y="2746331"/>
            <a:ext cx="1907359" cy="1330929"/>
            <a:chOff x="3147187" y="2107356"/>
            <a:chExt cx="2119288" cy="1478808"/>
          </a:xfrm>
        </p:grpSpPr>
        <p:pic>
          <p:nvPicPr>
            <p:cNvPr id="16" name="Picture 15" descr="gears.png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822014" y="2107356"/>
              <a:ext cx="749142" cy="572112"/>
            </a:xfrm>
            <a:prstGeom prst="rect">
              <a:avLst/>
            </a:prstGeom>
          </p:spPr>
        </p:pic>
        <p:sp>
          <p:nvSpPr>
            <p:cNvPr id="17" name="Rectangle 16"/>
            <p:cNvSpPr/>
            <p:nvPr/>
          </p:nvSpPr>
          <p:spPr>
            <a:xfrm>
              <a:off x="3510704" y="2627662"/>
              <a:ext cx="1346067" cy="4719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160" dirty="0">
                  <a:solidFill>
                    <a:srgbClr val="FFFFFF"/>
                  </a:solidFill>
                  <a:latin typeface="Lato Black"/>
                  <a:ea typeface=""/>
                  <a:cs typeface="Lato Black"/>
                </a:rPr>
                <a:t>2000s</a:t>
              </a: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3147187" y="3052686"/>
              <a:ext cx="2119288" cy="53347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60" dirty="0">
                  <a:solidFill>
                    <a:srgbClr val="FFFFFF"/>
                  </a:solidFill>
                  <a:latin typeface="Lato Regular"/>
                  <a:ea typeface=""/>
                  <a:cs typeface="Lato Regular"/>
                </a:rPr>
                <a:t>Unsupervised </a:t>
              </a:r>
            </a:p>
            <a:p>
              <a:pPr algn="ctr"/>
              <a:r>
                <a:rPr lang="en-US" sz="1260" dirty="0">
                  <a:solidFill>
                    <a:srgbClr val="FFFFFF"/>
                  </a:solidFill>
                  <a:latin typeface="Lato Regular"/>
                  <a:ea typeface=""/>
                  <a:cs typeface="Lato Regular"/>
                </a:rPr>
                <a:t>ML (Bayes)</a:t>
              </a: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6779441" y="2656580"/>
            <a:ext cx="1907359" cy="1421286"/>
            <a:chOff x="5438060" y="2251000"/>
            <a:chExt cx="2119288" cy="1579210"/>
          </a:xfrm>
        </p:grpSpPr>
        <p:pic>
          <p:nvPicPr>
            <p:cNvPr id="19" name="Picture 18" descr="bulb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156314" y="2251000"/>
              <a:ext cx="534338" cy="667749"/>
            </a:xfrm>
            <a:prstGeom prst="rect">
              <a:avLst/>
            </a:prstGeom>
          </p:spPr>
        </p:pic>
        <p:sp>
          <p:nvSpPr>
            <p:cNvPr id="21" name="Rectangle 20"/>
            <p:cNvSpPr/>
            <p:nvPr/>
          </p:nvSpPr>
          <p:spPr>
            <a:xfrm>
              <a:off x="5438060" y="3296730"/>
              <a:ext cx="2119288" cy="53348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60" dirty="0">
                  <a:solidFill>
                    <a:srgbClr val="FFFFFF"/>
                  </a:solidFill>
                  <a:latin typeface="Lato Regular"/>
                  <a:ea typeface=""/>
                  <a:cs typeface="Lato Regular"/>
                </a:rPr>
                <a:t>Word </a:t>
              </a:r>
              <a:r>
                <a:rPr lang="en-US" sz="1260" dirty="0" err="1">
                  <a:solidFill>
                    <a:srgbClr val="FFFFFF"/>
                  </a:solidFill>
                  <a:latin typeface="Lato Regular"/>
                  <a:ea typeface=""/>
                  <a:cs typeface="Lato Regular"/>
                </a:rPr>
                <a:t>Embeddings</a:t>
              </a:r>
              <a:endParaRPr lang="en-US" sz="1260" dirty="0">
                <a:solidFill>
                  <a:srgbClr val="FFFFFF"/>
                </a:solidFill>
                <a:latin typeface="Lato Regular"/>
                <a:ea typeface=""/>
                <a:cs typeface="Lato Regular"/>
              </a:endParaRPr>
            </a:p>
            <a:p>
              <a:pPr algn="ctr"/>
              <a:r>
                <a:rPr lang="en-US" sz="1260" dirty="0">
                  <a:solidFill>
                    <a:srgbClr val="FFFFFF"/>
                  </a:solidFill>
                  <a:latin typeface="Lato Regular"/>
                  <a:ea typeface=""/>
                  <a:cs typeface="Lato Regular"/>
                </a:rPr>
                <a:t>(“Deep Learning”</a:t>
              </a:r>
              <a:r>
                <a:rPr lang="en-US" sz="1260" dirty="0">
                  <a:solidFill>
                    <a:srgbClr val="FFFFFF"/>
                  </a:solidFill>
                  <a:latin typeface="Lato Light"/>
                  <a:ea typeface=""/>
                  <a:cs typeface="Lato Light"/>
                </a:rPr>
                <a:t>)</a:t>
              </a: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5628570" y="2871029"/>
              <a:ext cx="1645224" cy="47192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160" spc="-113" dirty="0">
                  <a:solidFill>
                    <a:srgbClr val="FFFFFF"/>
                  </a:solidFill>
                  <a:latin typeface="Lato Black"/>
                  <a:ea typeface=""/>
                  <a:cs typeface="Lato Black"/>
                </a:rPr>
                <a:t>2010s</a:t>
              </a:r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3550027" y="4802944"/>
            <a:ext cx="200407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latin typeface="Lato Regular"/>
                <a:cs typeface="Lato Regular"/>
              </a:rPr>
              <a:t>Photo by: Wing-Chi Poon CC BY-SA 2.5.</a:t>
            </a:r>
          </a:p>
        </p:txBody>
      </p:sp>
    </p:spTree>
    <p:extLst>
      <p:ext uri="{BB962C8B-B14F-4D97-AF65-F5344CB8AC3E}">
        <p14:creationId xmlns:p14="http://schemas.microsoft.com/office/powerpoint/2010/main" val="40886562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6"/>
          <p:cNvSpPr txBox="1">
            <a:spLocks noGrp="1"/>
          </p:cNvSpPr>
          <p:nvPr>
            <p:ph type="title" idx="4294967295"/>
          </p:nvPr>
        </p:nvSpPr>
        <p:spPr>
          <a:xfrm>
            <a:off x="2234314" y="182520"/>
            <a:ext cx="4277802" cy="92271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Retrofitting just works</a:t>
            </a:r>
            <a:endParaRPr dirty="0"/>
          </a:p>
        </p:txBody>
      </p:sp>
      <p:sp>
        <p:nvSpPr>
          <p:cNvPr id="222" name="Google Shape;222;p26"/>
          <p:cNvSpPr txBox="1">
            <a:spLocks noGrp="1"/>
          </p:cNvSpPr>
          <p:nvPr>
            <p:ph type="body" idx="4294967295"/>
          </p:nvPr>
        </p:nvSpPr>
        <p:spPr>
          <a:xfrm>
            <a:off x="0" y="1200150"/>
            <a:ext cx="8229600" cy="37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2921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 dirty="0"/>
              <a:t>On intrinsic evaluations, the top-performing systems almost always use retrofitting</a:t>
            </a:r>
            <a:endParaRPr sz="2400" dirty="0"/>
          </a:p>
          <a:p>
            <a:pPr marL="742950" lvl="1" indent="-260350" algn="l" rtl="0">
              <a:spcBef>
                <a:spcPts val="0"/>
              </a:spcBef>
              <a:spcAft>
                <a:spcPts val="0"/>
              </a:spcAft>
              <a:buSzPts val="2400"/>
              <a:buChar char="–"/>
            </a:pPr>
            <a:r>
              <a:rPr lang="en-US" sz="2400" dirty="0"/>
              <a:t>If you see a purely distributional algorithm claim “state of the art on </a:t>
            </a:r>
            <a:r>
              <a:rPr lang="en-US" sz="2400" dirty="0" err="1"/>
              <a:t>SimLex</a:t>
            </a:r>
            <a:r>
              <a:rPr lang="en-US" sz="2400" dirty="0"/>
              <a:t>”, it may be “state of the art assuming no knowledge graph”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40476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onceptnet-numberbatch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4368" y="377618"/>
            <a:ext cx="4550634" cy="1120805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745630" y="1636309"/>
            <a:ext cx="7819655" cy="3309713"/>
          </a:xfrm>
        </p:spPr>
        <p:txBody>
          <a:bodyPr>
            <a:normAutofit/>
          </a:bodyPr>
          <a:lstStyle/>
          <a:p>
            <a:r>
              <a:rPr lang="en-US" dirty="0"/>
              <a:t>State-of-the-art word vectors</a:t>
            </a:r>
          </a:p>
          <a:p>
            <a:r>
              <a:rPr lang="en-US" dirty="0"/>
              <a:t>Hybrid of </a:t>
            </a:r>
            <a:r>
              <a:rPr lang="en-US" dirty="0" err="1"/>
              <a:t>ConceptNet</a:t>
            </a:r>
            <a:r>
              <a:rPr lang="en-US" dirty="0"/>
              <a:t> and distributional semantics</a:t>
            </a:r>
          </a:p>
          <a:p>
            <a:r>
              <a:rPr lang="en-US" dirty="0"/>
              <a:t>Multilingual by design</a:t>
            </a:r>
          </a:p>
          <a:p>
            <a:r>
              <a:rPr lang="en-US" dirty="0"/>
              <a:t>Open source, open data</a:t>
            </a:r>
          </a:p>
        </p:txBody>
      </p:sp>
    </p:spTree>
    <p:extLst>
      <p:ext uri="{BB962C8B-B14F-4D97-AF65-F5344CB8AC3E}">
        <p14:creationId xmlns:p14="http://schemas.microsoft.com/office/powerpoint/2010/main" val="20255490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8680" y="83881"/>
            <a:ext cx="7406640" cy="857250"/>
          </a:xfrm>
        </p:spPr>
        <p:txBody>
          <a:bodyPr>
            <a:normAutofit/>
          </a:bodyPr>
          <a:lstStyle/>
          <a:p>
            <a:r>
              <a:rPr lang="en-US" dirty="0"/>
              <a:t>Building </a:t>
            </a:r>
            <a:r>
              <a:rPr lang="en-US" dirty="0" err="1"/>
              <a:t>ConceptNet</a:t>
            </a:r>
            <a:r>
              <a:rPr lang="en-US" dirty="0"/>
              <a:t> </a:t>
            </a:r>
            <a:r>
              <a:rPr lang="en-US" dirty="0" err="1"/>
              <a:t>Numberbatch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3806758" y="1070779"/>
            <a:ext cx="1162672" cy="62531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11480"/>
            <a:r>
              <a:rPr lang="en-US" sz="1170" dirty="0">
                <a:solidFill>
                  <a:prstClr val="white"/>
                </a:solidFill>
                <a:latin typeface="Lato Regular"/>
                <a:cs typeface="Lato Regular"/>
              </a:rPr>
              <a:t>Common Crawl</a:t>
            </a:r>
          </a:p>
        </p:txBody>
      </p:sp>
      <p:sp>
        <p:nvSpPr>
          <p:cNvPr id="7" name="Oval 6"/>
          <p:cNvSpPr/>
          <p:nvPr/>
        </p:nvSpPr>
        <p:spPr>
          <a:xfrm>
            <a:off x="5096593" y="1070779"/>
            <a:ext cx="1162672" cy="62531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11480"/>
            <a:r>
              <a:rPr lang="en-US" sz="1170" dirty="0">
                <a:solidFill>
                  <a:prstClr val="white"/>
                </a:solidFill>
                <a:latin typeface="Lato Regular"/>
                <a:cs typeface="Lato Regular"/>
              </a:rPr>
              <a:t>Open</a:t>
            </a:r>
          </a:p>
          <a:p>
            <a:pPr algn="ctr" defTabSz="411480"/>
            <a:r>
              <a:rPr lang="en-US" sz="1170" dirty="0">
                <a:solidFill>
                  <a:prstClr val="white"/>
                </a:solidFill>
                <a:latin typeface="Lato Regular"/>
                <a:cs typeface="Lato Regular"/>
              </a:rPr>
              <a:t>Subtitles</a:t>
            </a:r>
          </a:p>
        </p:txBody>
      </p:sp>
      <p:sp>
        <p:nvSpPr>
          <p:cNvPr id="8" name="Oval 7"/>
          <p:cNvSpPr/>
          <p:nvPr/>
        </p:nvSpPr>
        <p:spPr>
          <a:xfrm>
            <a:off x="762016" y="2674651"/>
            <a:ext cx="1383581" cy="625313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11480"/>
            <a:r>
              <a:rPr lang="en-US" sz="1170" b="1" dirty="0" err="1">
                <a:solidFill>
                  <a:prstClr val="black"/>
                </a:solidFill>
                <a:latin typeface="Lato Regular"/>
                <a:cs typeface="Lato Regular"/>
              </a:rPr>
              <a:t>ConceptNet</a:t>
            </a:r>
            <a:endParaRPr lang="en-US" sz="1170" b="1" dirty="0">
              <a:solidFill>
                <a:prstClr val="black"/>
              </a:solidFill>
              <a:latin typeface="Lato Regular"/>
              <a:cs typeface="Lato Regular"/>
            </a:endParaRPr>
          </a:p>
        </p:txBody>
      </p:sp>
      <p:sp>
        <p:nvSpPr>
          <p:cNvPr id="9" name="Oval 8"/>
          <p:cNvSpPr/>
          <p:nvPr/>
        </p:nvSpPr>
        <p:spPr>
          <a:xfrm>
            <a:off x="2490953" y="1070779"/>
            <a:ext cx="1162672" cy="62531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11480"/>
            <a:r>
              <a:rPr lang="en-US" sz="1170" dirty="0">
                <a:solidFill>
                  <a:prstClr val="white"/>
                </a:solidFill>
                <a:latin typeface="Lato Regular"/>
                <a:cs typeface="Lato Regular"/>
              </a:rPr>
              <a:t>Google News</a:t>
            </a:r>
          </a:p>
        </p:txBody>
      </p:sp>
      <p:sp>
        <p:nvSpPr>
          <p:cNvPr id="10" name="Rectangle 9"/>
          <p:cNvSpPr/>
          <p:nvPr/>
        </p:nvSpPr>
        <p:spPr>
          <a:xfrm>
            <a:off x="2543802" y="1907737"/>
            <a:ext cx="1056974" cy="4906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11480"/>
            <a:r>
              <a:rPr lang="en-US" sz="1170" dirty="0">
                <a:solidFill>
                  <a:prstClr val="white"/>
                </a:solidFill>
                <a:latin typeface="Lato Regular"/>
                <a:cs typeface="Lato Regular"/>
              </a:rPr>
              <a:t>word2vec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859607" y="1907737"/>
            <a:ext cx="1056974" cy="4906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11480"/>
            <a:r>
              <a:rPr lang="en-US" sz="1170" dirty="0" err="1">
                <a:solidFill>
                  <a:prstClr val="white"/>
                </a:solidFill>
                <a:latin typeface="Lato Regular"/>
                <a:cs typeface="Lato Regular"/>
              </a:rPr>
              <a:t>GloVe</a:t>
            </a:r>
            <a:endParaRPr lang="en-US" sz="1170" dirty="0">
              <a:solidFill>
                <a:prstClr val="white"/>
              </a:solidFill>
              <a:latin typeface="Lato Regular"/>
              <a:cs typeface="Lato Regular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149442" y="1914649"/>
            <a:ext cx="1056974" cy="49063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11480"/>
            <a:r>
              <a:rPr lang="en-US" sz="1170" dirty="0" err="1">
                <a:solidFill>
                  <a:prstClr val="black"/>
                </a:solidFill>
                <a:latin typeface="Lato Regular"/>
                <a:cs typeface="Lato Regular"/>
              </a:rPr>
              <a:t>fastText</a:t>
            </a:r>
            <a:endParaRPr lang="en-US" sz="1170" dirty="0">
              <a:solidFill>
                <a:prstClr val="black"/>
              </a:solidFill>
              <a:latin typeface="Lato Regular"/>
              <a:cs typeface="Lato Regular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733162" y="2628141"/>
            <a:ext cx="678284" cy="71833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11480"/>
            <a:r>
              <a:rPr lang="en-US" sz="1170" dirty="0">
                <a:solidFill>
                  <a:prstClr val="black"/>
                </a:solidFill>
                <a:latin typeface="Lato Regular"/>
                <a:cs typeface="Lato Regular"/>
              </a:rPr>
              <a:t>Retrofit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048967" y="2628141"/>
            <a:ext cx="678284" cy="71833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11480"/>
            <a:r>
              <a:rPr lang="en-US" sz="1170" dirty="0">
                <a:solidFill>
                  <a:prstClr val="black"/>
                </a:solidFill>
                <a:latin typeface="Lato Regular"/>
                <a:cs typeface="Lato Regular"/>
              </a:rPr>
              <a:t>Retrofit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327336" y="2628141"/>
            <a:ext cx="678284" cy="71833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11480"/>
            <a:r>
              <a:rPr lang="en-US" sz="1170" dirty="0">
                <a:solidFill>
                  <a:prstClr val="black"/>
                </a:solidFill>
                <a:latin typeface="Lato Regular"/>
                <a:cs typeface="Lato Regular"/>
              </a:rPr>
              <a:t>Retrofit</a:t>
            </a:r>
          </a:p>
        </p:txBody>
      </p:sp>
      <p:cxnSp>
        <p:nvCxnSpPr>
          <p:cNvPr id="17" name="Straight Arrow Connector 16"/>
          <p:cNvCxnSpPr>
            <a:stCxn id="9" idx="4"/>
            <a:endCxn id="10" idx="0"/>
          </p:cNvCxnSpPr>
          <p:nvPr/>
        </p:nvCxnSpPr>
        <p:spPr>
          <a:xfrm>
            <a:off x="3072289" y="1696098"/>
            <a:ext cx="0" cy="211645"/>
          </a:xfrm>
          <a:prstGeom prst="straightConnector1">
            <a:avLst/>
          </a:prstGeom>
          <a:ln w="19050" cmpd="sng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6" idx="4"/>
            <a:endCxn id="11" idx="0"/>
          </p:cNvCxnSpPr>
          <p:nvPr/>
        </p:nvCxnSpPr>
        <p:spPr>
          <a:xfrm>
            <a:off x="4388094" y="1696098"/>
            <a:ext cx="0" cy="211645"/>
          </a:xfrm>
          <a:prstGeom prst="straightConnector1">
            <a:avLst/>
          </a:prstGeom>
          <a:ln w="19050" cmpd="sng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7" idx="4"/>
            <a:endCxn id="12" idx="0"/>
          </p:cNvCxnSpPr>
          <p:nvPr/>
        </p:nvCxnSpPr>
        <p:spPr>
          <a:xfrm>
            <a:off x="5677929" y="1696089"/>
            <a:ext cx="0" cy="218558"/>
          </a:xfrm>
          <a:prstGeom prst="straightConnector1">
            <a:avLst/>
          </a:prstGeom>
          <a:ln w="19050" cmpd="sng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0" idx="2"/>
            <a:endCxn id="13" idx="0"/>
          </p:cNvCxnSpPr>
          <p:nvPr/>
        </p:nvCxnSpPr>
        <p:spPr>
          <a:xfrm>
            <a:off x="3072289" y="2398365"/>
            <a:ext cx="0" cy="229772"/>
          </a:xfrm>
          <a:prstGeom prst="straightConnector1">
            <a:avLst/>
          </a:prstGeom>
          <a:ln w="19050" cmpd="sng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1" idx="2"/>
            <a:endCxn id="14" idx="0"/>
          </p:cNvCxnSpPr>
          <p:nvPr/>
        </p:nvCxnSpPr>
        <p:spPr>
          <a:xfrm>
            <a:off x="4388094" y="2398365"/>
            <a:ext cx="0" cy="229772"/>
          </a:xfrm>
          <a:prstGeom prst="straightConnector1">
            <a:avLst/>
          </a:prstGeom>
          <a:ln w="19050" cmpd="sng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2" idx="2"/>
            <a:endCxn id="15" idx="0"/>
          </p:cNvCxnSpPr>
          <p:nvPr/>
        </p:nvCxnSpPr>
        <p:spPr>
          <a:xfrm flipH="1">
            <a:off x="5666468" y="2405287"/>
            <a:ext cx="11461" cy="222859"/>
          </a:xfrm>
          <a:prstGeom prst="straightConnector1">
            <a:avLst/>
          </a:prstGeom>
          <a:ln w="19050" cmpd="sng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8" idx="6"/>
            <a:endCxn id="13" idx="1"/>
          </p:cNvCxnSpPr>
          <p:nvPr/>
        </p:nvCxnSpPr>
        <p:spPr>
          <a:xfrm>
            <a:off x="2145597" y="2987303"/>
            <a:ext cx="587549" cy="0"/>
          </a:xfrm>
          <a:prstGeom prst="straightConnector1">
            <a:avLst/>
          </a:prstGeom>
          <a:ln w="19050" cmpd="sng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2124330" y="2869659"/>
            <a:ext cx="1903354" cy="0"/>
          </a:xfrm>
          <a:prstGeom prst="straightConnector1">
            <a:avLst/>
          </a:prstGeom>
          <a:ln w="19050" cmpd="sng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2113696" y="3107147"/>
            <a:ext cx="3181730" cy="0"/>
          </a:xfrm>
          <a:prstGeom prst="straightConnector1">
            <a:avLst/>
          </a:prstGeom>
          <a:ln w="19050" cmpd="sng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3432947" y="3685096"/>
            <a:ext cx="1189474" cy="56037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11480"/>
            <a:r>
              <a:rPr lang="en-US" sz="1170" dirty="0">
                <a:solidFill>
                  <a:prstClr val="black"/>
                </a:solidFill>
                <a:latin typeface="Lato Regular"/>
                <a:cs typeface="Lato Regular"/>
              </a:rPr>
              <a:t>Join</a:t>
            </a:r>
          </a:p>
        </p:txBody>
      </p:sp>
      <p:sp>
        <p:nvSpPr>
          <p:cNvPr id="41" name="Rectangle 40"/>
          <p:cNvSpPr/>
          <p:nvPr/>
        </p:nvSpPr>
        <p:spPr>
          <a:xfrm>
            <a:off x="3441133" y="4432586"/>
            <a:ext cx="1189474" cy="56037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11480"/>
            <a:r>
              <a:rPr lang="en-US" sz="1170" dirty="0">
                <a:solidFill>
                  <a:prstClr val="black"/>
                </a:solidFill>
                <a:latin typeface="Lato Regular"/>
                <a:cs typeface="Lato Regular"/>
              </a:rPr>
              <a:t>Reduce dimensionality</a:t>
            </a:r>
          </a:p>
        </p:txBody>
      </p:sp>
      <p:sp>
        <p:nvSpPr>
          <p:cNvPr id="42" name="Rectangle 41"/>
          <p:cNvSpPr/>
          <p:nvPr/>
        </p:nvSpPr>
        <p:spPr>
          <a:xfrm>
            <a:off x="5184522" y="4436039"/>
            <a:ext cx="1189474" cy="56037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11480"/>
            <a:r>
              <a:rPr lang="en-US" sz="1170" dirty="0">
                <a:solidFill>
                  <a:prstClr val="black"/>
                </a:solidFill>
                <a:latin typeface="Lato Regular"/>
                <a:cs typeface="Lato Regular"/>
              </a:rPr>
              <a:t>De-bias</a:t>
            </a:r>
          </a:p>
        </p:txBody>
      </p:sp>
      <p:cxnSp>
        <p:nvCxnSpPr>
          <p:cNvPr id="45" name="Straight Arrow Connector 44"/>
          <p:cNvCxnSpPr>
            <a:stCxn id="13" idx="2"/>
            <a:endCxn id="40" idx="0"/>
          </p:cNvCxnSpPr>
          <p:nvPr/>
        </p:nvCxnSpPr>
        <p:spPr>
          <a:xfrm>
            <a:off x="3072303" y="3346479"/>
            <a:ext cx="955396" cy="338617"/>
          </a:xfrm>
          <a:prstGeom prst="straightConnector1">
            <a:avLst/>
          </a:prstGeom>
          <a:ln w="19050" cmpd="sng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14" idx="2"/>
            <a:endCxn id="40" idx="0"/>
          </p:cNvCxnSpPr>
          <p:nvPr/>
        </p:nvCxnSpPr>
        <p:spPr>
          <a:xfrm flipH="1">
            <a:off x="4027699" y="3346479"/>
            <a:ext cx="360410" cy="338617"/>
          </a:xfrm>
          <a:prstGeom prst="straightConnector1">
            <a:avLst/>
          </a:prstGeom>
          <a:ln w="19050" cmpd="sng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15" idx="2"/>
            <a:endCxn id="40" idx="0"/>
          </p:cNvCxnSpPr>
          <p:nvPr/>
        </p:nvCxnSpPr>
        <p:spPr>
          <a:xfrm flipH="1">
            <a:off x="4027684" y="3346479"/>
            <a:ext cx="1638785" cy="338617"/>
          </a:xfrm>
          <a:prstGeom prst="straightConnector1">
            <a:avLst/>
          </a:prstGeom>
          <a:ln w="19050" cmpd="sng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40" idx="2"/>
            <a:endCxn id="41" idx="0"/>
          </p:cNvCxnSpPr>
          <p:nvPr/>
        </p:nvCxnSpPr>
        <p:spPr>
          <a:xfrm>
            <a:off x="4027684" y="4245464"/>
            <a:ext cx="8186" cy="187112"/>
          </a:xfrm>
          <a:prstGeom prst="straightConnector1">
            <a:avLst/>
          </a:prstGeom>
          <a:ln w="19050" cmpd="sng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41" idx="3"/>
            <a:endCxn id="42" idx="1"/>
          </p:cNvCxnSpPr>
          <p:nvPr/>
        </p:nvCxnSpPr>
        <p:spPr>
          <a:xfrm>
            <a:off x="4630607" y="4712774"/>
            <a:ext cx="553914" cy="3453"/>
          </a:xfrm>
          <a:prstGeom prst="straightConnector1">
            <a:avLst/>
          </a:prstGeom>
          <a:ln w="19050" cmpd="sng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Oval 61"/>
          <p:cNvSpPr/>
          <p:nvPr/>
        </p:nvSpPr>
        <p:spPr>
          <a:xfrm>
            <a:off x="6873630" y="4019037"/>
            <a:ext cx="1536351" cy="950287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11480"/>
            <a:r>
              <a:rPr lang="en-US" sz="1170" b="1" dirty="0" err="1">
                <a:solidFill>
                  <a:prstClr val="black"/>
                </a:solidFill>
                <a:latin typeface="Lato Regular"/>
                <a:cs typeface="Lato Regular"/>
              </a:rPr>
              <a:t>ConceptNet</a:t>
            </a:r>
            <a:endParaRPr lang="en-US" sz="1170" b="1" dirty="0">
              <a:solidFill>
                <a:prstClr val="black"/>
              </a:solidFill>
              <a:latin typeface="Lato Regular"/>
              <a:cs typeface="Lato Regular"/>
            </a:endParaRPr>
          </a:p>
          <a:p>
            <a:pPr algn="ctr" defTabSz="411480"/>
            <a:r>
              <a:rPr lang="en-US" sz="1170" b="1" dirty="0" err="1">
                <a:solidFill>
                  <a:prstClr val="black"/>
                </a:solidFill>
                <a:latin typeface="Lato Regular"/>
                <a:cs typeface="Lato Regular"/>
              </a:rPr>
              <a:t>Numberbatch</a:t>
            </a:r>
            <a:endParaRPr lang="en-US" sz="1170" b="1" dirty="0">
              <a:solidFill>
                <a:prstClr val="black"/>
              </a:solidFill>
              <a:latin typeface="Lato Regular"/>
              <a:cs typeface="Lato Regular"/>
            </a:endParaRPr>
          </a:p>
        </p:txBody>
      </p:sp>
      <p:cxnSp>
        <p:nvCxnSpPr>
          <p:cNvPr id="63" name="Straight Arrow Connector 62"/>
          <p:cNvCxnSpPr>
            <a:stCxn id="42" idx="3"/>
            <a:endCxn id="62" idx="2"/>
          </p:cNvCxnSpPr>
          <p:nvPr/>
        </p:nvCxnSpPr>
        <p:spPr>
          <a:xfrm flipV="1">
            <a:off x="6374012" y="4494183"/>
            <a:ext cx="499632" cy="222037"/>
          </a:xfrm>
          <a:prstGeom prst="straightConnector1">
            <a:avLst/>
          </a:prstGeom>
          <a:ln w="19050" cmpd="sng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3" name="Oval 82"/>
          <p:cNvSpPr/>
          <p:nvPr/>
        </p:nvSpPr>
        <p:spPr>
          <a:xfrm>
            <a:off x="762016" y="1070779"/>
            <a:ext cx="1383581" cy="62531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11480"/>
            <a:r>
              <a:rPr lang="en-US" sz="1170" dirty="0">
                <a:solidFill>
                  <a:prstClr val="white"/>
                </a:solidFill>
                <a:latin typeface="Lato Regular"/>
                <a:cs typeface="Lato Regular"/>
              </a:rPr>
              <a:t>Many data sources</a:t>
            </a:r>
          </a:p>
        </p:txBody>
      </p:sp>
      <p:cxnSp>
        <p:nvCxnSpPr>
          <p:cNvPr id="84" name="Straight Arrow Connector 83"/>
          <p:cNvCxnSpPr>
            <a:stCxn id="83" idx="4"/>
            <a:endCxn id="8" idx="0"/>
          </p:cNvCxnSpPr>
          <p:nvPr/>
        </p:nvCxnSpPr>
        <p:spPr>
          <a:xfrm>
            <a:off x="1453807" y="1696089"/>
            <a:ext cx="0" cy="978558"/>
          </a:xfrm>
          <a:prstGeom prst="straightConnector1">
            <a:avLst/>
          </a:prstGeom>
          <a:ln w="19050" cmpd="sng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04819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2480807" y="144961"/>
            <a:ext cx="4532243" cy="1102816"/>
          </a:xfrm>
        </p:spPr>
        <p:txBody>
          <a:bodyPr/>
          <a:lstStyle/>
          <a:p>
            <a:r>
              <a:rPr lang="en-US" dirty="0" err="1"/>
              <a:t>SemEval</a:t>
            </a:r>
            <a:r>
              <a:rPr lang="en-US" dirty="0"/>
              <a:t> 2017</a:t>
            </a:r>
          </a:p>
        </p:txBody>
      </p:sp>
      <p:sp>
        <p:nvSpPr>
          <p:cNvPr id="7" name="Content Placeholder 3"/>
          <p:cNvSpPr txBox="1">
            <a:spLocks/>
          </p:cNvSpPr>
          <p:nvPr/>
        </p:nvSpPr>
        <p:spPr>
          <a:xfrm>
            <a:off x="207306" y="1693050"/>
            <a:ext cx="8688506" cy="330971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Lato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Lato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Lato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Lato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Lato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0000"/>
                </a:solidFill>
              </a:rPr>
              <a:t>Sem</a:t>
            </a:r>
            <a:r>
              <a:rPr lang="en-US" dirty="0">
                <a:solidFill>
                  <a:srgbClr val="000000"/>
                </a:solidFill>
              </a:rPr>
              <a:t>antic </a:t>
            </a:r>
            <a:r>
              <a:rPr lang="en-US" b="1" dirty="0">
                <a:solidFill>
                  <a:srgbClr val="000000"/>
                </a:solidFill>
              </a:rPr>
              <a:t>Eval</a:t>
            </a:r>
            <a:r>
              <a:rPr lang="en-US" dirty="0">
                <a:solidFill>
                  <a:srgbClr val="000000"/>
                </a:solidFill>
              </a:rPr>
              <a:t>uation – head-to-head evaluations of NLP systems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Systems submit results to be evaluated against unseen test labels</a:t>
            </a:r>
          </a:p>
          <a:p>
            <a:pPr lvl="1" algn="l"/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64327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SemEval</a:t>
            </a:r>
            <a:r>
              <a:rPr lang="en-US" dirty="0"/>
              <a:t> 2017 (multilingual)</a:t>
            </a:r>
          </a:p>
        </p:txBody>
      </p:sp>
      <p:pic>
        <p:nvPicPr>
          <p:cNvPr id="3" name="Picture 2" descr="semeval-subtask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88" y="1181127"/>
            <a:ext cx="4731026" cy="3288737"/>
          </a:xfrm>
          <a:prstGeom prst="rect">
            <a:avLst/>
          </a:prstGeom>
        </p:spPr>
      </p:pic>
      <p:pic>
        <p:nvPicPr>
          <p:cNvPr id="4" name="Picture 3" descr="semeval-subtask2.png">
            <a:extLst>
              <a:ext uri="{FF2B5EF4-FFF2-40B4-BE49-F238E27FC236}">
                <a16:creationId xmlns:a16="http://schemas.microsoft.com/office/drawing/2014/main" id="{27D69E04-6BF0-F546-9328-BBBAA0939C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0181" y="1181127"/>
            <a:ext cx="3649620" cy="3183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1140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</a:t>
            </a:r>
            <a:r>
              <a:rPr lang="en-US" dirty="0" err="1"/>
              <a:t>ConceptNet</a:t>
            </a:r>
            <a:r>
              <a:rPr lang="en-US" dirty="0"/>
              <a:t> in particular?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Represents multiple registers of knowledge</a:t>
            </a:r>
          </a:p>
          <a:p>
            <a:pPr lvl="1"/>
            <a:r>
              <a:rPr lang="en-US" dirty="0"/>
              <a:t>“fire is oxidation” vs. “fire is hot”</a:t>
            </a:r>
          </a:p>
          <a:p>
            <a:r>
              <a:rPr lang="en-US" dirty="0"/>
              <a:t>Common words are represented with lots of edges; rare words are represented at all</a:t>
            </a:r>
          </a:p>
          <a:p>
            <a:r>
              <a:rPr lang="en-US" dirty="0"/>
              <a:t>Avoids wasting feature space on highly specific trivia</a:t>
            </a:r>
          </a:p>
        </p:txBody>
      </p:sp>
    </p:spTree>
    <p:extLst>
      <p:ext uri="{BB962C8B-B14F-4D97-AF65-F5344CB8AC3E}">
        <p14:creationId xmlns:p14="http://schemas.microsoft.com/office/powerpoint/2010/main" val="4053015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0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Distinguishing attributes using ConceptNet</a:t>
            </a:r>
            <a:endParaRPr sz="3000"/>
          </a:p>
        </p:txBody>
      </p:sp>
      <p:sp>
        <p:nvSpPr>
          <p:cNvPr id="281" name="Google Shape;281;p30"/>
          <p:cNvSpPr txBox="1">
            <a:spLocks noGrp="1"/>
          </p:cNvSpPr>
          <p:nvPr>
            <p:ph type="body" idx="1"/>
          </p:nvPr>
        </p:nvSpPr>
        <p:spPr>
          <a:xfrm>
            <a:off x="4306925" y="1109400"/>
            <a:ext cx="4019100" cy="37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1950" algn="l" rtl="0">
              <a:spcBef>
                <a:spcPts val="640"/>
              </a:spcBef>
              <a:spcAft>
                <a:spcPts val="0"/>
              </a:spcAft>
              <a:buSzPts val="2100"/>
              <a:buChar char="•"/>
            </a:pPr>
            <a:r>
              <a:rPr lang="en-US" sz="2100"/>
              <a:t>A task at SemEval 2018</a:t>
            </a:r>
            <a:endParaRPr sz="2100"/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en-US" sz="2100"/>
              <a:t>We got </a:t>
            </a:r>
            <a:r>
              <a:rPr lang="en-US" sz="2100" b="1"/>
              <a:t>74%</a:t>
            </a:r>
            <a:r>
              <a:rPr lang="en-US" sz="2100"/>
              <a:t> accuracy</a:t>
            </a:r>
            <a:r>
              <a:rPr lang="en-US" sz="3000"/>
              <a:t> </a:t>
            </a:r>
            <a:r>
              <a:rPr lang="en-US" sz="2100"/>
              <a:t>(2nd place) by directly querying ConceptNet Numberbatch</a:t>
            </a:r>
            <a:endParaRPr sz="2100"/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en-US" sz="2100"/>
              <a:t>Additional</a:t>
            </a:r>
            <a:r>
              <a:rPr lang="en-US" sz="3000"/>
              <a:t> </a:t>
            </a:r>
            <a:r>
              <a:rPr lang="en-US" sz="2100"/>
              <a:t>features trained on the data didn’t help on the test set</a:t>
            </a:r>
            <a:endParaRPr sz="2100"/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en-US" sz="2100"/>
              <a:t>All</a:t>
            </a:r>
            <a:r>
              <a:rPr lang="en-US" sz="3000"/>
              <a:t> </a:t>
            </a:r>
            <a:r>
              <a:rPr lang="en-US" sz="2100"/>
              <a:t>top systems used knowledge graphs</a:t>
            </a:r>
            <a:endParaRPr sz="2100"/>
          </a:p>
        </p:txBody>
      </p:sp>
      <p:pic>
        <p:nvPicPr>
          <p:cNvPr id="282" name="Google Shape;28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975" y="1298725"/>
            <a:ext cx="4018951" cy="31188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50028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00D3A-468A-8947-83B1-017CD08A1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AI2 &amp; The Mosaic Project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A01C2DC-E92A-F846-B0E9-9F4578B663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73999" y="1978534"/>
            <a:ext cx="5797296" cy="2326487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Initial focus on evaluations for common sense – building a common set of benchmarks to understand higher level reasoning</a:t>
            </a:r>
          </a:p>
          <a:p>
            <a:r>
              <a:rPr lang="en-US" dirty="0"/>
              <a:t>Collecting some data, working with DARPA</a:t>
            </a:r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C28E06D3-71D0-734A-97E9-649F4127DB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693" y="1978534"/>
            <a:ext cx="1754994" cy="232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70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/>
          <a:srcRect t="3008" b="3008"/>
          <a:stretch>
            <a:fillRect/>
          </a:stretch>
        </p:blipFill>
        <p:spPr/>
      </p:pic>
      <p:sp>
        <p:nvSpPr>
          <p:cNvPr id="4" name="TextBox 3"/>
          <p:cNvSpPr txBox="1"/>
          <p:nvPr/>
        </p:nvSpPr>
        <p:spPr>
          <a:xfrm>
            <a:off x="216278" y="4437494"/>
            <a:ext cx="200086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rgbClr val="FEFFFF"/>
                </a:solidFill>
                <a:latin typeface="Lato Regular"/>
                <a:cs typeface="Lato Regular"/>
              </a:rPr>
              <a:t>Photo by: David </a:t>
            </a:r>
            <a:r>
              <a:rPr lang="en-US" sz="900" dirty="0" err="1">
                <a:solidFill>
                  <a:srgbClr val="FEFFFF"/>
                </a:solidFill>
                <a:latin typeface="Lato Regular"/>
                <a:cs typeface="Lato Regular"/>
              </a:rPr>
              <a:t>Lapetina</a:t>
            </a:r>
            <a:r>
              <a:rPr lang="en-US" sz="900" dirty="0">
                <a:solidFill>
                  <a:srgbClr val="FEFFFF"/>
                </a:solidFill>
                <a:latin typeface="Lato Regular"/>
                <a:cs typeface="Lato Regular"/>
              </a:rPr>
              <a:t> CC BY-SA 3.0.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701386" y="1667435"/>
            <a:ext cx="2871493" cy="24191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520" dirty="0">
                <a:solidFill>
                  <a:schemeClr val="bg1"/>
                </a:solidFill>
                <a:latin typeface="Lato Light"/>
                <a:cs typeface="Lato Light"/>
              </a:rPr>
              <a:t>In order to beat a human player at chess, Google’s </a:t>
            </a:r>
            <a:r>
              <a:rPr lang="en-US" sz="2520" dirty="0" err="1">
                <a:solidFill>
                  <a:schemeClr val="bg1"/>
                </a:solidFill>
                <a:latin typeface="Lato Light"/>
                <a:cs typeface="Lato Light"/>
              </a:rPr>
              <a:t>AlphaZero</a:t>
            </a:r>
            <a:r>
              <a:rPr lang="en-US" sz="2520" dirty="0">
                <a:solidFill>
                  <a:schemeClr val="bg1"/>
                </a:solidFill>
                <a:latin typeface="Lato Light"/>
                <a:cs typeface="Lato Light"/>
              </a:rPr>
              <a:t> had to play </a:t>
            </a:r>
            <a:r>
              <a:rPr lang="en-US" sz="2520" dirty="0">
                <a:solidFill>
                  <a:schemeClr val="bg1"/>
                </a:solidFill>
                <a:latin typeface="Lato Black"/>
                <a:cs typeface="Lato Black"/>
              </a:rPr>
              <a:t>68 million games </a:t>
            </a:r>
            <a:r>
              <a:rPr lang="en-US" sz="2520" dirty="0">
                <a:solidFill>
                  <a:schemeClr val="bg1"/>
                </a:solidFill>
                <a:latin typeface="Lato Light"/>
                <a:cs typeface="Lato Light"/>
              </a:rPr>
              <a:t>against itself.</a:t>
            </a:r>
          </a:p>
        </p:txBody>
      </p:sp>
    </p:spTree>
    <p:extLst>
      <p:ext uri="{BB962C8B-B14F-4D97-AF65-F5344CB8AC3E}">
        <p14:creationId xmlns:p14="http://schemas.microsoft.com/office/powerpoint/2010/main" val="19874685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800px-Women_on_a_phone_meeting.jp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4" t="140" r="762" b="5958"/>
          <a:stretch/>
        </p:blipFill>
        <p:spPr>
          <a:xfrm>
            <a:off x="-1620961" y="0"/>
            <a:ext cx="10817259" cy="5143500"/>
          </a:xfrm>
        </p:spPr>
      </p:pic>
      <p:sp>
        <p:nvSpPr>
          <p:cNvPr id="4" name="TextBox 3"/>
          <p:cNvSpPr txBox="1"/>
          <p:nvPr/>
        </p:nvSpPr>
        <p:spPr>
          <a:xfrm>
            <a:off x="-52298" y="534500"/>
            <a:ext cx="9196298" cy="1200329"/>
          </a:xfrm>
          <a:prstGeom prst="rect">
            <a:avLst/>
          </a:prstGeom>
          <a:solidFill>
            <a:srgbClr val="FFFFFF">
              <a:alpha val="55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Lato Black"/>
                <a:cs typeface="Lato Black"/>
              </a:rPr>
              <a:t>You cannot simulate your call center </a:t>
            </a:r>
            <a:br>
              <a:rPr lang="en-US" sz="3600" dirty="0">
                <a:latin typeface="Lato Black"/>
                <a:cs typeface="Lato Black"/>
              </a:rPr>
            </a:br>
            <a:r>
              <a:rPr lang="en-US" sz="3600" dirty="0">
                <a:latin typeface="Lato Black"/>
                <a:cs typeface="Lato Black"/>
              </a:rPr>
              <a:t>calling itself 68 million times.</a:t>
            </a:r>
            <a:endParaRPr lang="en-US" dirty="0">
              <a:latin typeface="Lato Black"/>
              <a:cs typeface="Lato Black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-1446145" y="4375115"/>
            <a:ext cx="213074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000000"/>
                </a:solidFill>
                <a:latin typeface="Lato Regular"/>
                <a:cs typeface="Lato Regular"/>
              </a:rPr>
              <a:t>Photo by:  </a:t>
            </a:r>
            <a:r>
              <a:rPr lang="en-US" sz="1000" dirty="0" err="1">
                <a:solidFill>
                  <a:srgbClr val="000000"/>
                </a:solidFill>
                <a:latin typeface="Lato Regular"/>
                <a:cs typeface="Lato Regular"/>
              </a:rPr>
              <a:t>Nebiyu.s</a:t>
            </a:r>
            <a:r>
              <a:rPr lang="en-US" sz="1000" dirty="0">
                <a:solidFill>
                  <a:srgbClr val="000000"/>
                </a:solidFill>
                <a:latin typeface="Lato Regular"/>
                <a:cs typeface="Lato Regular"/>
              </a:rPr>
              <a:t> CC BY-SA 4.0.</a:t>
            </a:r>
          </a:p>
        </p:txBody>
      </p:sp>
    </p:spTree>
    <p:extLst>
      <p:ext uri="{BB962C8B-B14F-4D97-AF65-F5344CB8AC3E}">
        <p14:creationId xmlns:p14="http://schemas.microsoft.com/office/powerpoint/2010/main" val="19529749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6"/>
          <p:cNvSpPr txBox="1"/>
          <p:nvPr/>
        </p:nvSpPr>
        <p:spPr>
          <a:xfrm>
            <a:off x="457200" y="4194196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497D"/>
              </a:buClr>
              <a:buSzTx/>
              <a:buFont typeface="Lato"/>
              <a:buNone/>
              <a:tabLst/>
              <a:defRPr/>
            </a:pPr>
            <a:r>
              <a:rPr kumimoji="0" lang="en-US" sz="3700" b="1" i="0" u="none" strike="noStrike" kern="0" cap="none" spc="0" normalizeH="0" baseline="0" noProof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t>...but it matters where they came from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90" name="Google Shape;90;p16"/>
          <p:cNvPicPr preferRelativeResize="0"/>
          <p:nvPr/>
        </p:nvPicPr>
        <p:blipFill rotWithShape="1">
          <a:blip r:embed="rId3">
            <a:alphaModFix amt="73000"/>
          </a:blip>
          <a:srcRect/>
          <a:stretch/>
        </p:blipFill>
        <p:spPr>
          <a:xfrm>
            <a:off x="4501895" y="1"/>
            <a:ext cx="4642107" cy="4110007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6"/>
          <p:cNvSpPr txBox="1">
            <a:spLocks noGrp="1"/>
          </p:cNvSpPr>
          <p:nvPr>
            <p:ph type="title"/>
          </p:nvPr>
        </p:nvSpPr>
        <p:spPr>
          <a:xfrm>
            <a:off x="457200" y="19701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Lato"/>
              <a:buNone/>
            </a:pPr>
            <a:r>
              <a:rPr lang="en-US" sz="4000" b="1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Vectors are great</a:t>
            </a:r>
            <a:endParaRPr/>
          </a:p>
        </p:txBody>
      </p:sp>
      <p:sp>
        <p:nvSpPr>
          <p:cNvPr id="92" name="Google Shape;92;p16"/>
          <p:cNvSpPr txBox="1">
            <a:spLocks noGrp="1"/>
          </p:cNvSpPr>
          <p:nvPr>
            <p:ph type="body" idx="1"/>
          </p:nvPr>
        </p:nvSpPr>
        <p:spPr>
          <a:xfrm>
            <a:off x="266853" y="876951"/>
            <a:ext cx="4794093" cy="3745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Compare words by what they </a:t>
            </a:r>
            <a:r>
              <a:rPr lang="en-US" sz="2800" b="0" i="1" u="none" strike="noStrike" cap="none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mean</a:t>
            </a:r>
            <a:r>
              <a:rPr lang="en-US" sz="2800" b="0" i="0" u="none" strike="noStrike" cap="none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, not just exact matches</a:t>
            </a:r>
            <a:endParaRPr dirty="0"/>
          </a:p>
          <a:p>
            <a:pPr marL="342900" marR="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 convenient form for machine learning</a:t>
            </a:r>
            <a:endParaRPr dirty="0"/>
          </a:p>
          <a:p>
            <a:pPr marL="342900" marR="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Make your deep learning one step shallower</a:t>
            </a:r>
            <a:endParaRPr dirty="0"/>
          </a:p>
          <a:p>
            <a:pPr marL="342900" marR="0" lvl="0" indent="-1397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sz="3200" b="0" i="0" u="none" strike="noStrike" cap="none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342900" marR="0" lvl="0" indent="-1397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sz="3200" b="0" i="0" u="none" strike="noStrike" cap="none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3" name="Google Shape;93;p16"/>
          <p:cNvSpPr txBox="1"/>
          <p:nvPr/>
        </p:nvSpPr>
        <p:spPr>
          <a:xfrm>
            <a:off x="6133200" y="4069444"/>
            <a:ext cx="2434315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t>Fragment of ConceptNet 5.5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76459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171689"/>
            <a:ext cx="9043639" cy="857250"/>
          </a:xfrm>
        </p:spPr>
        <p:txBody>
          <a:bodyPr>
            <a:normAutofit fontScale="90000"/>
          </a:bodyPr>
          <a:lstStyle/>
          <a:p>
            <a:pPr algn="ctr"/>
            <a:r>
              <a:rPr kumimoji="1" lang="en-US" altLang="ja-JP" dirty="0"/>
              <a:t>What is domain Adaptation?</a:t>
            </a:r>
            <a:endParaRPr kumimoji="1" lang="ja-JP" altLang="en-US" dirty="0"/>
          </a:p>
        </p:txBody>
      </p:sp>
      <p:sp>
        <p:nvSpPr>
          <p:cNvPr id="3" name="Oval 2"/>
          <p:cNvSpPr/>
          <p:nvPr/>
        </p:nvSpPr>
        <p:spPr>
          <a:xfrm>
            <a:off x="3604591" y="1200389"/>
            <a:ext cx="3863101" cy="3863101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rgbClr val="FFFFFF"/>
            </a:solidFill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82292" tIns="41146" rIns="82292" bIns="41146" rtlCol="0" anchor="ctr"/>
          <a:lstStyle/>
          <a:p>
            <a:pPr algn="ctr" defTabSz="411464"/>
            <a:r>
              <a:rPr kumimoji="1" lang="en-US" altLang="ja-JP" sz="2520" dirty="0">
                <a:solidFill>
                  <a:prstClr val="black"/>
                </a:solidFill>
                <a:latin typeface="Lato Black"/>
                <a:ea typeface="ＭＳ Ｐゴシック"/>
                <a:cs typeface="Lato Black"/>
              </a:rPr>
              <a:t>domain</a:t>
            </a:r>
          </a:p>
          <a:p>
            <a:pPr algn="ctr" defTabSz="411464"/>
            <a:r>
              <a:rPr kumimoji="1" lang="en-US" altLang="ja-JP" sz="2520" dirty="0">
                <a:solidFill>
                  <a:prstClr val="black"/>
                </a:solidFill>
                <a:latin typeface="Lato Black"/>
                <a:ea typeface="ＭＳ Ｐゴシック"/>
                <a:cs typeface="Lato Black"/>
              </a:rPr>
              <a:t>general</a:t>
            </a:r>
          </a:p>
          <a:p>
            <a:pPr algn="ctr" defTabSz="411464"/>
            <a:r>
              <a:rPr kumimoji="1" lang="en-US" altLang="ja-JP" sz="2520" dirty="0">
                <a:solidFill>
                  <a:prstClr val="black"/>
                </a:solidFill>
                <a:latin typeface="Lato Black"/>
                <a:ea typeface="ＭＳ Ｐゴシック"/>
                <a:cs typeface="Lato Black"/>
              </a:rPr>
              <a:t>data</a:t>
            </a:r>
            <a:endParaRPr kumimoji="1" lang="ja-JP" altLang="en-US" sz="2520" dirty="0">
              <a:solidFill>
                <a:prstClr val="black"/>
              </a:solidFill>
              <a:latin typeface="Lato Black"/>
              <a:ea typeface="ＭＳ Ｐゴシック"/>
              <a:cs typeface="Lato Black"/>
            </a:endParaRPr>
          </a:p>
        </p:txBody>
      </p:sp>
      <p:sp>
        <p:nvSpPr>
          <p:cNvPr id="6" name="Oval 5"/>
          <p:cNvSpPr/>
          <p:nvPr/>
        </p:nvSpPr>
        <p:spPr>
          <a:xfrm>
            <a:off x="3478622" y="1028939"/>
            <a:ext cx="1352509" cy="1314211"/>
          </a:xfrm>
          <a:prstGeom prst="ellipse">
            <a:avLst/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82292" tIns="41146" rIns="82292" bIns="41146" rtlCol="0" anchor="ctr"/>
          <a:lstStyle/>
          <a:p>
            <a:pPr algn="ctr" defTabSz="411464"/>
            <a:r>
              <a:rPr kumimoji="1" lang="en-US" altLang="ja-JP" sz="1620" dirty="0">
                <a:solidFill>
                  <a:prstClr val="white"/>
                </a:solidFill>
                <a:latin typeface="Lato Black"/>
                <a:ea typeface="ＭＳ Ｐゴシック"/>
                <a:cs typeface="Lato Black"/>
              </a:rPr>
              <a:t>domain</a:t>
            </a:r>
          </a:p>
          <a:p>
            <a:pPr algn="ctr" defTabSz="411464"/>
            <a:r>
              <a:rPr kumimoji="1" lang="en-US" altLang="ja-JP" sz="1620" dirty="0">
                <a:solidFill>
                  <a:prstClr val="white"/>
                </a:solidFill>
                <a:latin typeface="Lato Black"/>
                <a:ea typeface="ＭＳ Ｐゴシック"/>
                <a:cs typeface="Lato Black"/>
              </a:rPr>
              <a:t>specific</a:t>
            </a:r>
          </a:p>
          <a:p>
            <a:pPr algn="ctr" defTabSz="411464"/>
            <a:r>
              <a:rPr kumimoji="1" lang="en-US" altLang="ja-JP" sz="1620" dirty="0">
                <a:solidFill>
                  <a:prstClr val="white"/>
                </a:solidFill>
                <a:latin typeface="Lato Black"/>
                <a:ea typeface="ＭＳ Ｐゴシック"/>
                <a:cs typeface="Lato Black"/>
              </a:rPr>
              <a:t>data</a:t>
            </a:r>
            <a:endParaRPr kumimoji="1" lang="ja-JP" altLang="en-US" sz="1620" dirty="0">
              <a:solidFill>
                <a:prstClr val="white"/>
              </a:solidFill>
              <a:latin typeface="Lato Black"/>
              <a:ea typeface="ＭＳ Ｐゴシック"/>
              <a:cs typeface="Lato Black"/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2667092" y="1634490"/>
            <a:ext cx="708660" cy="1143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1204052" y="1074659"/>
            <a:ext cx="1783080" cy="141708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82292" tIns="41146" rIns="82292" bIns="41146" rtlCol="0" anchor="ctr"/>
          <a:lstStyle/>
          <a:p>
            <a:pPr algn="ctr" defTabSz="411464"/>
            <a:r>
              <a:rPr kumimoji="1" lang="en-US" altLang="ja-JP" sz="1620" dirty="0">
                <a:solidFill>
                  <a:prstClr val="black"/>
                </a:solidFill>
                <a:latin typeface="Lato Regular"/>
                <a:ea typeface="ＭＳ Ｐゴシック"/>
                <a:cs typeface="Lato Regular"/>
              </a:rPr>
              <a:t>customer intents,</a:t>
            </a:r>
          </a:p>
          <a:p>
            <a:pPr algn="ctr" defTabSz="411464"/>
            <a:r>
              <a:rPr kumimoji="1" lang="en-US" altLang="ja-JP" sz="1620" dirty="0">
                <a:solidFill>
                  <a:prstClr val="black"/>
                </a:solidFill>
                <a:latin typeface="Lato Regular"/>
                <a:ea typeface="ＭＳ Ｐゴシック"/>
                <a:cs typeface="Lato Regular"/>
              </a:rPr>
              <a:t>product names,</a:t>
            </a:r>
          </a:p>
          <a:p>
            <a:pPr algn="ctr" defTabSz="411464"/>
            <a:r>
              <a:rPr kumimoji="1" lang="en-US" altLang="ja-JP" sz="1620" dirty="0">
                <a:solidFill>
                  <a:prstClr val="black"/>
                </a:solidFill>
                <a:latin typeface="Lato Regular"/>
                <a:ea typeface="ＭＳ Ｐゴシック"/>
                <a:cs typeface="Lato Regular"/>
              </a:rPr>
              <a:t>industry jargon,</a:t>
            </a:r>
          </a:p>
          <a:p>
            <a:pPr algn="ctr" defTabSz="411464"/>
            <a:r>
              <a:rPr kumimoji="1" lang="en-US" altLang="ja-JP" sz="1620" dirty="0">
                <a:solidFill>
                  <a:prstClr val="black"/>
                </a:solidFill>
                <a:latin typeface="Lato Regular"/>
                <a:ea typeface="ＭＳ Ｐゴシック"/>
                <a:cs typeface="Lato Regular"/>
              </a:rPr>
              <a:t>specific issues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 flipV="1">
            <a:off x="2872832" y="3246120"/>
            <a:ext cx="708660" cy="1143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1295492" y="2686289"/>
            <a:ext cx="1897380" cy="141708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82292" tIns="41146" rIns="82292" bIns="41146" rtlCol="0" anchor="ctr"/>
          <a:lstStyle/>
          <a:p>
            <a:pPr algn="ctr" defTabSz="411464"/>
            <a:r>
              <a:rPr kumimoji="1" lang="en-US" altLang="ja-JP" sz="1620" dirty="0">
                <a:solidFill>
                  <a:prstClr val="black"/>
                </a:solidFill>
                <a:latin typeface="Lato Regular"/>
                <a:ea typeface="ＭＳ Ｐゴシック"/>
                <a:cs typeface="Lato Regular"/>
              </a:rPr>
              <a:t>common words,</a:t>
            </a:r>
          </a:p>
          <a:p>
            <a:pPr algn="ctr" defTabSz="411464"/>
            <a:r>
              <a:rPr kumimoji="1" lang="en-US" altLang="ja-JP" sz="1620" dirty="0">
                <a:solidFill>
                  <a:prstClr val="black"/>
                </a:solidFill>
                <a:latin typeface="Lato Regular"/>
                <a:ea typeface="ＭＳ Ｐゴシック"/>
                <a:cs typeface="Lato Regular"/>
              </a:rPr>
              <a:t>multiple languages, paraphrases, general sentiment</a:t>
            </a:r>
          </a:p>
        </p:txBody>
      </p:sp>
    </p:spTree>
    <p:extLst>
      <p:ext uri="{BB962C8B-B14F-4D97-AF65-F5344CB8AC3E}">
        <p14:creationId xmlns:p14="http://schemas.microsoft.com/office/powerpoint/2010/main" val="40882653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 descr="Chris Rodley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60" b="3060"/>
          <a:stretch>
            <a:fillRect/>
          </a:stretch>
        </p:blipFill>
        <p:spPr>
          <a:xfrm>
            <a:off x="-11722" y="-52635"/>
            <a:ext cx="9144000" cy="5143500"/>
          </a:xfrm>
        </p:spPr>
      </p:pic>
      <p:sp>
        <p:nvSpPr>
          <p:cNvPr id="4" name="TextBox 3"/>
          <p:cNvSpPr txBox="1"/>
          <p:nvPr/>
        </p:nvSpPr>
        <p:spPr>
          <a:xfrm>
            <a:off x="1485172" y="1158591"/>
            <a:ext cx="6360553" cy="480131"/>
          </a:xfrm>
          <a:prstGeom prst="rect">
            <a:avLst/>
          </a:prstGeom>
          <a:solidFill>
            <a:srgbClr val="000000">
              <a:alpha val="50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520" dirty="0">
                <a:solidFill>
                  <a:schemeClr val="bg1"/>
                </a:solidFill>
                <a:latin typeface="Lato Regular"/>
                <a:cs typeface="Lato Regular"/>
              </a:rPr>
              <a:t>What is transfer learning?</a:t>
            </a:r>
            <a:endParaRPr lang="en-US" dirty="0">
              <a:solidFill>
                <a:schemeClr val="bg1"/>
              </a:solidFill>
              <a:latin typeface="Lato Regular"/>
              <a:cs typeface="Lato Regular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D89BD7-F228-5F43-8E77-B1475D9EFA4B}"/>
              </a:ext>
            </a:extLst>
          </p:cNvPr>
          <p:cNvSpPr txBox="1"/>
          <p:nvPr/>
        </p:nvSpPr>
        <p:spPr>
          <a:xfrm>
            <a:off x="3679930" y="5441422"/>
            <a:ext cx="145589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sz="1000" dirty="0">
                <a:latin typeface="Lato Regular"/>
                <a:cs typeface="Lato Regular"/>
              </a:rPr>
              <a:t>Photo by: Chris </a:t>
            </a:r>
            <a:r>
              <a:rPr lang="en-US" sz="1000" dirty="0" err="1">
                <a:latin typeface="Lato Regular"/>
                <a:cs typeface="Lato Regular"/>
              </a:rPr>
              <a:t>Rodley</a:t>
            </a:r>
            <a:endParaRPr lang="mr-IN" sz="1000" dirty="0">
              <a:latin typeface="Lato Regular"/>
              <a:cs typeface="Lato Regular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8538D47-9C58-BB44-A381-77AF4EB748D6}"/>
              </a:ext>
            </a:extLst>
          </p:cNvPr>
          <p:cNvSpPr txBox="1"/>
          <p:nvPr/>
        </p:nvSpPr>
        <p:spPr>
          <a:xfrm>
            <a:off x="3832330" y="5593822"/>
            <a:ext cx="145589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sz="1000" dirty="0">
                <a:latin typeface="Lato Regular"/>
                <a:cs typeface="Lato Regular"/>
              </a:rPr>
              <a:t>Photo by: Chris </a:t>
            </a:r>
            <a:r>
              <a:rPr lang="en-US" sz="1000" dirty="0" err="1">
                <a:latin typeface="Lato Regular"/>
                <a:cs typeface="Lato Regular"/>
              </a:rPr>
              <a:t>Rodley</a:t>
            </a:r>
            <a:endParaRPr lang="mr-IN" sz="1000" dirty="0">
              <a:latin typeface="Lato Regular"/>
              <a:cs typeface="Lato Regular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F22CF1-BA28-E843-96DB-2F94ECE18C5B}"/>
              </a:ext>
            </a:extLst>
          </p:cNvPr>
          <p:cNvSpPr txBox="1"/>
          <p:nvPr/>
        </p:nvSpPr>
        <p:spPr>
          <a:xfrm>
            <a:off x="937124" y="3241683"/>
            <a:ext cx="145589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sz="1000" dirty="0">
                <a:latin typeface="Lato Regular"/>
                <a:cs typeface="Lato Regular"/>
              </a:rPr>
              <a:t>Photo by: Chris </a:t>
            </a:r>
            <a:r>
              <a:rPr lang="en-US" sz="1000" dirty="0" err="1">
                <a:latin typeface="Lato Regular"/>
                <a:cs typeface="Lato Regular"/>
              </a:rPr>
              <a:t>Rodley</a:t>
            </a:r>
            <a:endParaRPr lang="mr-IN" sz="1000" dirty="0">
              <a:latin typeface="Lato Regular"/>
              <a:cs typeface="Lat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9239845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adapt to a domain?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probably don’t need a general NLP system, you need a </a:t>
            </a:r>
            <a:r>
              <a:rPr lang="en-US" i="1" dirty="0"/>
              <a:t>specific </a:t>
            </a:r>
            <a:r>
              <a:rPr lang="en-US" dirty="0"/>
              <a:t>one</a:t>
            </a:r>
          </a:p>
          <a:p>
            <a:r>
              <a:rPr lang="en-US" dirty="0"/>
              <a:t>Starting from scratch isn’t feasible for most applications</a:t>
            </a:r>
          </a:p>
          <a:p>
            <a:r>
              <a:rPr lang="en-US" dirty="0"/>
              <a:t>We can take advantage of general knowledge to quickly learn specific knowledge</a:t>
            </a:r>
          </a:p>
        </p:txBody>
      </p:sp>
    </p:spTree>
    <p:extLst>
      <p:ext uri="{BB962C8B-B14F-4D97-AF65-F5344CB8AC3E}">
        <p14:creationId xmlns:p14="http://schemas.microsoft.com/office/powerpoint/2010/main" val="28360379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Domain-specific learning</a:t>
            </a:r>
          </a:p>
        </p:txBody>
      </p:sp>
      <p:sp>
        <p:nvSpPr>
          <p:cNvPr id="4" name="Oval 3"/>
          <p:cNvSpPr/>
          <p:nvPr/>
        </p:nvSpPr>
        <p:spPr>
          <a:xfrm>
            <a:off x="868681" y="3388274"/>
            <a:ext cx="2112380" cy="124129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20" b="1" dirty="0" err="1">
                <a:latin typeface="Lato Regular"/>
                <a:cs typeface="Lato Regular"/>
              </a:rPr>
              <a:t>ConceptNet</a:t>
            </a:r>
            <a:endParaRPr lang="en-US" sz="1620" b="1" dirty="0">
              <a:latin typeface="Lato Regular"/>
              <a:cs typeface="Lato Regular"/>
            </a:endParaRPr>
          </a:p>
          <a:p>
            <a:pPr algn="ctr"/>
            <a:r>
              <a:rPr lang="en-US" sz="1620" b="1" dirty="0" err="1">
                <a:latin typeface="Lato Regular"/>
                <a:cs typeface="Lato Regular"/>
              </a:rPr>
              <a:t>Numberbatch</a:t>
            </a:r>
            <a:endParaRPr lang="en-US" sz="1620" b="1" dirty="0">
              <a:latin typeface="Lato Regular"/>
              <a:cs typeface="Lato Regular"/>
            </a:endParaRPr>
          </a:p>
        </p:txBody>
      </p:sp>
      <p:sp>
        <p:nvSpPr>
          <p:cNvPr id="5" name="Oval 4"/>
          <p:cNvSpPr/>
          <p:nvPr/>
        </p:nvSpPr>
        <p:spPr>
          <a:xfrm>
            <a:off x="3220276" y="1264415"/>
            <a:ext cx="2452762" cy="9857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20" dirty="0"/>
              <a:t>Text from your particular domain</a:t>
            </a:r>
          </a:p>
        </p:txBody>
      </p:sp>
      <p:sp>
        <p:nvSpPr>
          <p:cNvPr id="6" name="Rectangle 5"/>
          <p:cNvSpPr/>
          <p:nvPr/>
        </p:nvSpPr>
        <p:spPr>
          <a:xfrm>
            <a:off x="3616417" y="2585713"/>
            <a:ext cx="1660477" cy="68789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20" dirty="0"/>
              <a:t>NLP pipeline</a:t>
            </a:r>
          </a:p>
        </p:txBody>
      </p:sp>
      <p:sp>
        <p:nvSpPr>
          <p:cNvPr id="7" name="Rectangle 6"/>
          <p:cNvSpPr/>
          <p:nvPr/>
        </p:nvSpPr>
        <p:spPr>
          <a:xfrm>
            <a:off x="4059344" y="3630579"/>
            <a:ext cx="774626" cy="75668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20" dirty="0"/>
              <a:t>Merge</a:t>
            </a:r>
          </a:p>
        </p:txBody>
      </p:sp>
      <p:sp>
        <p:nvSpPr>
          <p:cNvPr id="8" name="Oval 7"/>
          <p:cNvSpPr/>
          <p:nvPr/>
        </p:nvSpPr>
        <p:spPr>
          <a:xfrm>
            <a:off x="5825535" y="3388274"/>
            <a:ext cx="2341020" cy="1241293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20" b="1" dirty="0">
                <a:latin typeface="Lato Regular"/>
                <a:cs typeface="Lato Regular"/>
              </a:rPr>
              <a:t>Domain-specific</a:t>
            </a:r>
          </a:p>
          <a:p>
            <a:pPr algn="ctr"/>
            <a:r>
              <a:rPr lang="en-US" sz="1620" b="1" dirty="0">
                <a:latin typeface="Lato Regular"/>
                <a:cs typeface="Lato Regular"/>
              </a:rPr>
              <a:t>word vectors</a:t>
            </a:r>
          </a:p>
        </p:txBody>
      </p:sp>
      <p:cxnSp>
        <p:nvCxnSpPr>
          <p:cNvPr id="10" name="Straight Arrow Connector 9"/>
          <p:cNvCxnSpPr>
            <a:stCxn id="5" idx="4"/>
            <a:endCxn id="6" idx="0"/>
          </p:cNvCxnSpPr>
          <p:nvPr/>
        </p:nvCxnSpPr>
        <p:spPr>
          <a:xfrm flipH="1">
            <a:off x="4446657" y="2250198"/>
            <a:ext cx="1" cy="335514"/>
          </a:xfrm>
          <a:prstGeom prst="straightConnector1">
            <a:avLst/>
          </a:prstGeom>
          <a:ln w="19050" cmpd="sng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4" idx="6"/>
            <a:endCxn id="7" idx="1"/>
          </p:cNvCxnSpPr>
          <p:nvPr/>
        </p:nvCxnSpPr>
        <p:spPr>
          <a:xfrm>
            <a:off x="2981060" y="4008920"/>
            <a:ext cx="1078283" cy="0"/>
          </a:xfrm>
          <a:prstGeom prst="straightConnector1">
            <a:avLst/>
          </a:prstGeom>
          <a:ln w="19050" cmpd="sng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7" idx="3"/>
            <a:endCxn id="8" idx="2"/>
          </p:cNvCxnSpPr>
          <p:nvPr/>
        </p:nvCxnSpPr>
        <p:spPr>
          <a:xfrm>
            <a:off x="4833969" y="4008920"/>
            <a:ext cx="991565" cy="0"/>
          </a:xfrm>
          <a:prstGeom prst="straightConnector1">
            <a:avLst/>
          </a:prstGeom>
          <a:ln w="19050" cmpd="sng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6" idx="2"/>
            <a:endCxn id="7" idx="0"/>
          </p:cNvCxnSpPr>
          <p:nvPr/>
        </p:nvCxnSpPr>
        <p:spPr>
          <a:xfrm>
            <a:off x="4446657" y="3273605"/>
            <a:ext cx="1" cy="356974"/>
          </a:xfrm>
          <a:prstGeom prst="straightConnector1">
            <a:avLst/>
          </a:prstGeom>
          <a:ln w="19050" cmpd="sng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12972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BD948DF-C062-5A44-9BFF-6BB877C9FA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944881"/>
            <a:ext cx="9144000" cy="7033261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BEE210D-BF92-994D-AECE-23D3D07EC67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598213" y="3053633"/>
            <a:ext cx="5797550" cy="890588"/>
          </a:xfrm>
        </p:spPr>
        <p:txBody>
          <a:bodyPr>
            <a:normAutofit/>
          </a:bodyPr>
          <a:lstStyle/>
          <a:p>
            <a:r>
              <a:rPr lang="en-US" dirty="0"/>
              <a:t>What is grounding?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B4B16D-E412-4D43-9543-DB3F2C1ED080}"/>
              </a:ext>
            </a:extLst>
          </p:cNvPr>
          <p:cNvSpPr txBox="1"/>
          <p:nvPr/>
        </p:nvSpPr>
        <p:spPr>
          <a:xfrm>
            <a:off x="192155" y="4646969"/>
            <a:ext cx="201689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000000"/>
                </a:solidFill>
                <a:latin typeface="Lato Regular"/>
                <a:cs typeface="Lato Regular"/>
              </a:rPr>
              <a:t>Photo by: Evan-Amos CC BY-SA 3.0.</a:t>
            </a:r>
          </a:p>
        </p:txBody>
      </p:sp>
    </p:spTree>
    <p:extLst>
      <p:ext uri="{BB962C8B-B14F-4D97-AF65-F5344CB8AC3E}">
        <p14:creationId xmlns:p14="http://schemas.microsoft.com/office/powerpoint/2010/main" val="38737631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EE210D-BF92-994D-AECE-23D3D07EC6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Additional Types of Common Sense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151B3E-2DD1-114E-905F-C40D87A979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Physical common sense</a:t>
            </a:r>
          </a:p>
          <a:p>
            <a:r>
              <a:rPr lang="en-US" dirty="0"/>
              <a:t>Higher order reasoning</a:t>
            </a:r>
          </a:p>
          <a:p>
            <a:r>
              <a:rPr lang="en-US" dirty="0"/>
              <a:t>Social common sense</a:t>
            </a:r>
          </a:p>
          <a:p>
            <a:r>
              <a:rPr lang="en-US" dirty="0"/>
              <a:t>What about “folk” knowledge?</a:t>
            </a:r>
          </a:p>
          <a:p>
            <a:pPr lvl="1"/>
            <a:r>
              <a:rPr lang="en-US" dirty="0"/>
              <a:t>Pete Clark’s Aristo project</a:t>
            </a:r>
          </a:p>
        </p:txBody>
      </p:sp>
    </p:spTree>
    <p:extLst>
      <p:ext uri="{BB962C8B-B14F-4D97-AF65-F5344CB8AC3E}">
        <p14:creationId xmlns:p14="http://schemas.microsoft.com/office/powerpoint/2010/main" val="8781972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5A977-86D5-DC4D-B9CB-C93524B5A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Complicated Common Sense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A8F94DD-6F35-8A41-B7EA-9D6102EA58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45711" y="68560"/>
            <a:ext cx="3960645" cy="4780691"/>
          </a:xfr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5C56DCB-6310-3045-8A85-18993A0B1C2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Allen Institute AI2</a:t>
            </a:r>
          </a:p>
          <a:p>
            <a:r>
              <a:rPr lang="en-US" sz="1100" dirty="0"/>
              <a:t>ATOMIC: An Atlas of Machine Commonsense for If-Then Reasoning</a:t>
            </a:r>
          </a:p>
          <a:p>
            <a:r>
              <a:rPr lang="en-US" sz="1100" dirty="0"/>
              <a:t>Maarten Sap, Ronan </a:t>
            </a:r>
            <a:r>
              <a:rPr lang="en-US" sz="1100" dirty="0" err="1"/>
              <a:t>LeBras</a:t>
            </a:r>
            <a:r>
              <a:rPr lang="en-US" sz="1100" dirty="0"/>
              <a:t>, Emily </a:t>
            </a:r>
            <a:r>
              <a:rPr lang="en-US" sz="1100" dirty="0" err="1"/>
              <a:t>Allaway</a:t>
            </a:r>
            <a:r>
              <a:rPr lang="en-US" sz="1100" dirty="0"/>
              <a:t>, Chandra </a:t>
            </a:r>
            <a:r>
              <a:rPr lang="en-US" sz="1100" dirty="0" err="1"/>
              <a:t>Bhagavatula</a:t>
            </a:r>
            <a:r>
              <a:rPr lang="en-US" sz="1100" dirty="0"/>
              <a:t>, Nicholas Lourie, Hannah </a:t>
            </a:r>
            <a:r>
              <a:rPr lang="en-US" sz="1100" dirty="0" err="1"/>
              <a:t>Rashkin</a:t>
            </a:r>
            <a:r>
              <a:rPr lang="en-US" sz="1100" dirty="0"/>
              <a:t>, Brendan Roof, Noah A. Smith, </a:t>
            </a:r>
            <a:r>
              <a:rPr lang="en-US" sz="1100" dirty="0" err="1"/>
              <a:t>Yejin</a:t>
            </a:r>
            <a:r>
              <a:rPr lang="en-US" sz="1100" dirty="0"/>
              <a:t> Choi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54775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Story understanding using </a:t>
            </a:r>
            <a:r>
              <a:rPr lang="en-US" sz="2800" dirty="0" err="1"/>
              <a:t>ConceptNet</a:t>
            </a:r>
            <a:endParaRPr sz="2800" dirty="0"/>
          </a:p>
        </p:txBody>
      </p:sp>
      <p:sp>
        <p:nvSpPr>
          <p:cNvPr id="289" name="Google Shape;289;p31"/>
          <p:cNvSpPr txBox="1">
            <a:spLocks noGrp="1"/>
          </p:cNvSpPr>
          <p:nvPr>
            <p:ph idx="1"/>
          </p:nvPr>
        </p:nvSpPr>
        <p:spPr>
          <a:xfrm>
            <a:off x="1673352" y="1867216"/>
            <a:ext cx="5797296" cy="23264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640"/>
              </a:spcBef>
              <a:spcAft>
                <a:spcPts val="0"/>
              </a:spcAft>
              <a:buSzPts val="2400"/>
              <a:buChar char="•"/>
            </a:pPr>
            <a:r>
              <a:rPr lang="en-US" sz="2400" dirty="0" err="1"/>
              <a:t>SemEval</a:t>
            </a:r>
            <a:r>
              <a:rPr lang="en-US" sz="2400" dirty="0"/>
              <a:t> 2018 also included a reading comprehension task, designed to require common sense</a:t>
            </a:r>
            <a:endParaRPr sz="2400"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 dirty="0"/>
              <a:t>The winning system (</a:t>
            </a:r>
            <a:r>
              <a:rPr lang="en-US" sz="2400" dirty="0" err="1"/>
              <a:t>Yuanfudao</a:t>
            </a:r>
            <a:r>
              <a:rPr lang="en-US" sz="2400" dirty="0"/>
              <a:t> Research) used </a:t>
            </a:r>
            <a:r>
              <a:rPr lang="en-US" sz="2400" dirty="0" err="1"/>
              <a:t>ConceptNet</a:t>
            </a:r>
            <a:r>
              <a:rPr lang="en-US" sz="2400" dirty="0"/>
              <a:t> to find unstated connections, on top of an attention model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137143098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2"/>
          <p:cNvSpPr txBox="1">
            <a:spLocks noGrp="1"/>
          </p:cNvSpPr>
          <p:nvPr>
            <p:ph type="body" idx="4294967295"/>
          </p:nvPr>
        </p:nvSpPr>
        <p:spPr>
          <a:xfrm>
            <a:off x="0" y="1200150"/>
            <a:ext cx="8229600" cy="37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64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The Story Cloze Test evaluates common sense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Five-sentence stories, two possible endings, only one makes sense</a:t>
            </a:r>
            <a:endParaRPr sz="2400"/>
          </a:p>
          <a:p>
            <a:pPr marL="914400" lvl="1" indent="-361950" algn="l" rtl="0">
              <a:spcBef>
                <a:spcPts val="0"/>
              </a:spcBef>
              <a:spcAft>
                <a:spcPts val="0"/>
              </a:spcAft>
              <a:buSzPts val="2100"/>
              <a:buChar char="–"/>
            </a:pPr>
            <a:r>
              <a:rPr lang="en-US" sz="2100"/>
              <a:t>Previous state of the art (OpenAI Transformer): 86.5%</a:t>
            </a:r>
            <a:endParaRPr sz="2100"/>
          </a:p>
          <a:p>
            <a:pPr marL="914400" lvl="1" indent="-361950" algn="l" rtl="0">
              <a:spcBef>
                <a:spcPts val="0"/>
              </a:spcBef>
              <a:spcAft>
                <a:spcPts val="0"/>
              </a:spcAft>
              <a:buSzPts val="2100"/>
              <a:buChar char="–"/>
            </a:pPr>
            <a:r>
              <a:rPr lang="en-US" sz="2100"/>
              <a:t>Jiaao Chen et al., adding ConceptNet as an input: 87.6%</a:t>
            </a:r>
            <a:endParaRPr sz="2100"/>
          </a:p>
        </p:txBody>
      </p:sp>
      <p:sp>
        <p:nvSpPr>
          <p:cNvPr id="295" name="Google Shape;295;p32"/>
          <p:cNvSpPr txBox="1">
            <a:spLocks noGrp="1"/>
          </p:cNvSpPr>
          <p:nvPr>
            <p:ph type="title" idx="4294967295"/>
          </p:nvPr>
        </p:nvSpPr>
        <p:spPr>
          <a:xfrm>
            <a:off x="535325" y="342900"/>
            <a:ext cx="8229600" cy="8572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Story understanding using </a:t>
            </a:r>
            <a:r>
              <a:rPr lang="en-US" sz="2800" dirty="0" err="1"/>
              <a:t>ConceptNet</a:t>
            </a:r>
            <a:endParaRPr sz="2800" dirty="0"/>
          </a:p>
        </p:txBody>
      </p:sp>
      <p:pic>
        <p:nvPicPr>
          <p:cNvPr id="297" name="Google Shape;29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3240250"/>
            <a:ext cx="8385850" cy="17057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0990645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BA1F4-9ECF-3440-8C13-E2A823F23C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9497" y="355511"/>
            <a:ext cx="3328018" cy="1343820"/>
          </a:xfrm>
        </p:spPr>
        <p:txBody>
          <a:bodyPr/>
          <a:lstStyle/>
          <a:p>
            <a:r>
              <a:rPr lang="en-US" dirty="0"/>
              <a:t>MIT’s </a:t>
            </a:r>
            <a:r>
              <a:rPr lang="en-US" dirty="0" err="1"/>
              <a:t>Narratarium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D070493-5925-DE41-B9A9-05382218534C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0" y="247650"/>
            <a:ext cx="4495800" cy="3440113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A646053-134E-3040-BA94-A0B885C072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0211" y="2009922"/>
            <a:ext cx="4066590" cy="3049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7652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7"/>
          <p:cNvSpPr txBox="1">
            <a:spLocks noGrp="1"/>
          </p:cNvSpPr>
          <p:nvPr>
            <p:ph type="title" idx="4294967295"/>
          </p:nvPr>
        </p:nvSpPr>
        <p:spPr>
          <a:xfrm>
            <a:off x="0" y="206375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Lato"/>
              <a:buNone/>
            </a:pPr>
            <a:r>
              <a:rPr lang="en-US" sz="4000" b="1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Distributional semantics</a:t>
            </a:r>
            <a:endParaRPr/>
          </a:p>
        </p:txBody>
      </p:sp>
      <p:sp>
        <p:nvSpPr>
          <p:cNvPr id="100" name="Google Shape;100;p17"/>
          <p:cNvSpPr txBox="1">
            <a:spLocks noGrp="1"/>
          </p:cNvSpPr>
          <p:nvPr>
            <p:ph type="body" idx="4294967295"/>
          </p:nvPr>
        </p:nvSpPr>
        <p:spPr>
          <a:xfrm>
            <a:off x="0" y="1200150"/>
            <a:ext cx="8229600" cy="37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“You shall know a word by the company it keeps.” – J. R. Firth</a:t>
            </a:r>
            <a:endParaRPr/>
          </a:p>
        </p:txBody>
      </p:sp>
      <p:grpSp>
        <p:nvGrpSpPr>
          <p:cNvPr id="101" name="Google Shape;101;p17"/>
          <p:cNvGrpSpPr/>
          <p:nvPr/>
        </p:nvGrpSpPr>
        <p:grpSpPr>
          <a:xfrm>
            <a:off x="457200" y="3893152"/>
            <a:ext cx="8103344" cy="395400"/>
            <a:chOff x="457200" y="3886327"/>
            <a:chExt cx="8103344" cy="395400"/>
          </a:xfrm>
        </p:grpSpPr>
        <p:sp>
          <p:nvSpPr>
            <p:cNvPr id="102" name="Google Shape;102;p17"/>
            <p:cNvSpPr/>
            <p:nvPr/>
          </p:nvSpPr>
          <p:spPr>
            <a:xfrm>
              <a:off x="457200" y="3894127"/>
              <a:ext cx="1006800" cy="3876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254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Lato"/>
                  <a:ea typeface="Lato"/>
                  <a:cs typeface="Lato"/>
                  <a:sym typeface="Lato"/>
                </a:rPr>
                <a:t>a</a:t>
              </a: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3" name="Google Shape;103;p17"/>
            <p:cNvSpPr/>
            <p:nvPr/>
          </p:nvSpPr>
          <p:spPr>
            <a:xfrm>
              <a:off x="1616384" y="3886329"/>
              <a:ext cx="1006800" cy="3876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254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Lato"/>
                  <a:ea typeface="Lato"/>
                  <a:cs typeface="Lato"/>
                  <a:sym typeface="Lato"/>
                </a:rPr>
                <a:t>word</a:t>
              </a: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4" name="Google Shape;104;p17"/>
            <p:cNvSpPr/>
            <p:nvPr/>
          </p:nvSpPr>
          <p:spPr>
            <a:xfrm>
              <a:off x="2775568" y="3894127"/>
              <a:ext cx="1006800" cy="3876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254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Lato"/>
                  <a:ea typeface="Lato"/>
                  <a:cs typeface="Lato"/>
                  <a:sym typeface="Lato"/>
                </a:rPr>
                <a:t>by</a:t>
              </a: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17"/>
            <p:cNvSpPr/>
            <p:nvPr/>
          </p:nvSpPr>
          <p:spPr>
            <a:xfrm>
              <a:off x="3934752" y="3886329"/>
              <a:ext cx="1006800" cy="3876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254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Lato"/>
                  <a:ea typeface="Lato"/>
                  <a:cs typeface="Lato"/>
                  <a:sym typeface="Lato"/>
                </a:rPr>
                <a:t>the</a:t>
              </a: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6" name="Google Shape;106;p17"/>
            <p:cNvSpPr/>
            <p:nvPr/>
          </p:nvSpPr>
          <p:spPr>
            <a:xfrm>
              <a:off x="5078825" y="3894127"/>
              <a:ext cx="1159200" cy="3876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254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Lato"/>
                  <a:ea typeface="Lato"/>
                  <a:cs typeface="Lato"/>
                  <a:sym typeface="Lato"/>
                </a:rPr>
                <a:t>company</a:t>
              </a: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7" name="Google Shape;107;p17"/>
            <p:cNvSpPr/>
            <p:nvPr/>
          </p:nvSpPr>
          <p:spPr>
            <a:xfrm>
              <a:off x="6386742" y="3886329"/>
              <a:ext cx="1006800" cy="3876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254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Lato"/>
                  <a:ea typeface="Lato"/>
                  <a:cs typeface="Lato"/>
                  <a:sym typeface="Lato"/>
                </a:rPr>
                <a:t>it</a:t>
              </a: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17"/>
            <p:cNvSpPr/>
            <p:nvPr/>
          </p:nvSpPr>
          <p:spPr>
            <a:xfrm>
              <a:off x="7553744" y="3894127"/>
              <a:ext cx="1006800" cy="3876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254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Lato"/>
                  <a:ea typeface="Lato"/>
                  <a:cs typeface="Lato"/>
                  <a:sym typeface="Lato"/>
                </a:rPr>
                <a:t>keeps</a:t>
              </a: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cxnSp>
          <p:nvCxnSpPr>
            <p:cNvPr id="109" name="Google Shape;109;p17"/>
            <p:cNvCxnSpPr>
              <a:stCxn id="106" idx="0"/>
              <a:endCxn id="107" idx="0"/>
            </p:cNvCxnSpPr>
            <p:nvPr/>
          </p:nvCxnSpPr>
          <p:spPr>
            <a:xfrm rot="-5400000">
              <a:off x="6270425" y="3274327"/>
              <a:ext cx="7800" cy="1231800"/>
            </a:xfrm>
            <a:prstGeom prst="curvedConnector3">
              <a:avLst>
                <a:gd name="adj1" fmla="val 3152860"/>
              </a:avLst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stealth" w="med" len="med"/>
            </a:ln>
            <a:effectLst>
              <a:outerShdw blurRad="40000" dist="20000" dir="5400000" rotWithShape="0">
                <a:srgbClr val="000000">
                  <a:alpha val="37650"/>
                </a:srgbClr>
              </a:outerShdw>
            </a:effectLst>
          </p:spPr>
        </p:cxnSp>
        <p:cxnSp>
          <p:nvCxnSpPr>
            <p:cNvPr id="110" name="Google Shape;110;p17"/>
            <p:cNvCxnSpPr>
              <a:stCxn id="106" idx="0"/>
              <a:endCxn id="108" idx="0"/>
            </p:cNvCxnSpPr>
            <p:nvPr/>
          </p:nvCxnSpPr>
          <p:spPr>
            <a:xfrm rot="-5400000" flipH="1">
              <a:off x="6857525" y="2695027"/>
              <a:ext cx="600" cy="2398800"/>
            </a:xfrm>
            <a:prstGeom prst="curvedConnector3">
              <a:avLst>
                <a:gd name="adj1" fmla="val -76387830"/>
              </a:avLst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stealth" w="med" len="med"/>
            </a:ln>
            <a:effectLst>
              <a:outerShdw blurRad="40000" dist="20000" dir="5400000" rotWithShape="0">
                <a:srgbClr val="000000">
                  <a:alpha val="37650"/>
                </a:srgbClr>
              </a:outerShdw>
            </a:effectLst>
          </p:spPr>
        </p:cxnSp>
        <p:cxnSp>
          <p:nvCxnSpPr>
            <p:cNvPr id="111" name="Google Shape;111;p17"/>
            <p:cNvCxnSpPr>
              <a:stCxn id="106" idx="0"/>
              <a:endCxn id="105" idx="0"/>
            </p:cNvCxnSpPr>
            <p:nvPr/>
          </p:nvCxnSpPr>
          <p:spPr>
            <a:xfrm rot="5400000" flipH="1">
              <a:off x="5044325" y="3280027"/>
              <a:ext cx="7800" cy="1220400"/>
            </a:xfrm>
            <a:prstGeom prst="curvedConnector3">
              <a:avLst>
                <a:gd name="adj1" fmla="val 2386884"/>
              </a:avLst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stealth" w="med" len="med"/>
            </a:ln>
            <a:effectLst>
              <a:outerShdw blurRad="40000" dist="20000" dir="5400000" rotWithShape="0">
                <a:srgbClr val="000000">
                  <a:alpha val="37650"/>
                </a:srgbClr>
              </a:outerShdw>
            </a:effectLst>
          </p:spPr>
        </p:cxnSp>
        <p:cxnSp>
          <p:nvCxnSpPr>
            <p:cNvPr id="112" name="Google Shape;112;p17"/>
            <p:cNvCxnSpPr>
              <a:stCxn id="106" idx="0"/>
              <a:endCxn id="103" idx="0"/>
            </p:cNvCxnSpPr>
            <p:nvPr/>
          </p:nvCxnSpPr>
          <p:spPr>
            <a:xfrm rot="5400000" flipH="1">
              <a:off x="3885275" y="2120977"/>
              <a:ext cx="7800" cy="3538500"/>
            </a:xfrm>
            <a:prstGeom prst="curvedConnector3">
              <a:avLst>
                <a:gd name="adj1" fmla="val 6050666"/>
              </a:avLst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stealth" w="med" len="med"/>
            </a:ln>
            <a:effectLst>
              <a:outerShdw blurRad="40000" dist="20000" dir="5400000" rotWithShape="0">
                <a:srgbClr val="000000">
                  <a:alpha val="37650"/>
                </a:srgbClr>
              </a:outerShdw>
            </a:effectLst>
          </p:spPr>
        </p:cxnSp>
        <p:cxnSp>
          <p:nvCxnSpPr>
            <p:cNvPr id="113" name="Google Shape;113;p17"/>
            <p:cNvCxnSpPr>
              <a:stCxn id="106" idx="0"/>
              <a:endCxn id="102" idx="0"/>
            </p:cNvCxnSpPr>
            <p:nvPr/>
          </p:nvCxnSpPr>
          <p:spPr>
            <a:xfrm rot="5400000">
              <a:off x="3309275" y="1545577"/>
              <a:ext cx="600" cy="4697700"/>
            </a:xfrm>
            <a:prstGeom prst="curvedConnector3">
              <a:avLst>
                <a:gd name="adj1" fmla="val -104733664"/>
              </a:avLst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stealth" w="med" len="med"/>
            </a:ln>
            <a:effectLst>
              <a:outerShdw blurRad="40000" dist="20000" dir="5400000" rotWithShape="0">
                <a:srgbClr val="000000">
                  <a:alpha val="37650"/>
                </a:srgbClr>
              </a:outerShdw>
            </a:effectLst>
          </p:spPr>
        </p:cxnSp>
      </p:grpSp>
      <p:cxnSp>
        <p:nvCxnSpPr>
          <p:cNvPr id="114" name="Google Shape;114;p17"/>
          <p:cNvCxnSpPr>
            <a:stCxn id="106" idx="0"/>
            <a:endCxn id="104" idx="0"/>
          </p:cNvCxnSpPr>
          <p:nvPr/>
        </p:nvCxnSpPr>
        <p:spPr>
          <a:xfrm rot="5400000">
            <a:off x="4468325" y="2711452"/>
            <a:ext cx="600" cy="2379600"/>
          </a:xfrm>
          <a:prstGeom prst="curvedConnector3">
            <a:avLst>
              <a:gd name="adj1" fmla="val -48041997"/>
            </a:avLst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stealth" w="med" len="med"/>
          </a:ln>
          <a:effectLst>
            <a:outerShdw blurRad="40000" dist="20000" dir="5400000" rotWithShape="0">
              <a:srgbClr val="000000">
                <a:alpha val="3765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182626261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B07873-C635-2248-B84D-A230450EC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“Society for high hanging fruit”</a:t>
            </a:r>
          </a:p>
        </p:txBody>
      </p:sp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21CBCE33-6060-E14B-8C41-1395F6AB33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tretch/>
        </p:blipFill>
        <p:spPr>
          <a:xfrm>
            <a:off x="5017272" y="-189341"/>
            <a:ext cx="3442915" cy="5164374"/>
          </a:xfrm>
        </p:spPr>
      </p:pic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47EFC5C-8683-0D4B-B88E-C4B995B1D69F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No one is motivated to work on very long term problems that might not be lucrative in the short term.</a:t>
            </a:r>
          </a:p>
        </p:txBody>
      </p:sp>
    </p:spTree>
    <p:extLst>
      <p:ext uri="{BB962C8B-B14F-4D97-AF65-F5344CB8AC3E}">
        <p14:creationId xmlns:p14="http://schemas.microsoft.com/office/powerpoint/2010/main" val="416236103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9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Lato"/>
              <a:buNone/>
            </a:pPr>
            <a:r>
              <a:rPr lang="en-US" sz="35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conceptnet.io – a browsable interface</a:t>
            </a:r>
            <a:endParaRPr/>
          </a:p>
        </p:txBody>
      </p:sp>
      <p:pic>
        <p:nvPicPr>
          <p:cNvPr id="340" name="Google Shape;340;p39" descr="cn5-screenshot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200" y="1305746"/>
            <a:ext cx="8346474" cy="32360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586081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40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Lato"/>
              <a:buNone/>
            </a:pPr>
            <a:r>
              <a:rPr lang="en-US" sz="3500" b="1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api.conceptnet.io – a Linked Data API</a:t>
            </a:r>
            <a:endParaRPr sz="3500" b="1" i="0" u="none" strike="noStrike" cap="none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46" name="Google Shape;346;p40" descr="Screen Shot 2016-12-12 at 4.42.54 PM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11250" y="1063230"/>
            <a:ext cx="6302340" cy="374408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4317731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DEF0F7-36CA-D548-A4AC-1EC39C04F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0CC2D-C160-DF45-8008-9D52DBC178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Robyn Speer, Joanna Lowry-</a:t>
            </a:r>
            <a:r>
              <a:rPr lang="en-US" dirty="0" err="1"/>
              <a:t>Duda</a:t>
            </a:r>
            <a:r>
              <a:rPr lang="en-US" dirty="0"/>
              <a:t>, Robert Beaudoin, and everyone who has built, contributed to, or used </a:t>
            </a:r>
            <a:r>
              <a:rPr lang="en-US" dirty="0" err="1"/>
              <a:t>ConceptNet</a:t>
            </a:r>
            <a:r>
              <a:rPr lang="en-US" dirty="0"/>
              <a:t>/OMCS.</a:t>
            </a:r>
          </a:p>
          <a:p>
            <a:r>
              <a:rPr lang="en-US" dirty="0"/>
              <a:t>Everyone at the MIT Media Lab</a:t>
            </a:r>
          </a:p>
          <a:p>
            <a:r>
              <a:rPr lang="en-US" dirty="0"/>
              <a:t>Pedro Colon, Nina Lutz, Pip </a:t>
            </a:r>
            <a:r>
              <a:rPr lang="en-US" dirty="0" err="1"/>
              <a:t>Mothersill</a:t>
            </a:r>
            <a:r>
              <a:rPr lang="en-US" dirty="0"/>
              <a:t>, Emily Salvador and all of my patient students past and present</a:t>
            </a:r>
          </a:p>
          <a:p>
            <a:r>
              <a:rPr lang="en-US" dirty="0"/>
              <a:t>Jeff Foley, Ying Chen, Vivian Shih, and the amazing product &amp; marketing teams @ Luminoso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233251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DEF0F7-36CA-D548-A4AC-1EC39C04F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I’m looking for collaborators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0CC2D-C160-DF45-8008-9D52DBC178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3352" y="1978534"/>
            <a:ext cx="5797296" cy="3003369"/>
          </a:xfrm>
        </p:spPr>
        <p:txBody>
          <a:bodyPr>
            <a:normAutofit/>
          </a:bodyPr>
          <a:lstStyle/>
          <a:p>
            <a:r>
              <a:rPr lang="en-US" dirty="0" err="1"/>
              <a:t>Dalang</a:t>
            </a:r>
            <a:r>
              <a:rPr lang="en-US" dirty="0"/>
              <a:t> (digital characters) is looking for collaborators and interested parties and early stage ML talent</a:t>
            </a:r>
          </a:p>
          <a:p>
            <a:r>
              <a:rPr lang="en-US" dirty="0" err="1"/>
              <a:t>ConceptNet</a:t>
            </a:r>
            <a:r>
              <a:rPr lang="en-US" dirty="0"/>
              <a:t> is looking for users and contributors</a:t>
            </a:r>
          </a:p>
          <a:p>
            <a:r>
              <a:rPr lang="en-US" dirty="0"/>
              <a:t>We may be looking for </a:t>
            </a:r>
            <a:r>
              <a:rPr lang="en-US" dirty="0" err="1"/>
              <a:t>ConceptNet</a:t>
            </a:r>
            <a:r>
              <a:rPr lang="en-US" dirty="0"/>
              <a:t> staff in 2019 and Creative Computation summer students - email me to be kept up to date</a:t>
            </a:r>
          </a:p>
          <a:p>
            <a:pPr marL="0" indent="0" algn="ctr">
              <a:buNone/>
            </a:pPr>
            <a:r>
              <a:rPr lang="en-US" sz="2800" b="1" dirty="0" err="1"/>
              <a:t>havasi@media.mit.edu</a:t>
            </a:r>
            <a:endParaRPr lang="en-US" sz="2800" b="1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37741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85750"/>
            <a:ext cx="9144000" cy="5715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29384" y="260627"/>
            <a:ext cx="8257416" cy="10341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60" dirty="0">
                <a:solidFill>
                  <a:srgbClr val="FFFFFF"/>
                </a:solidFill>
                <a:latin typeface="Lato Light"/>
                <a:cs typeface="Lato Light"/>
              </a:rPr>
              <a:t>For natural language understanding to be successful, it must be: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66289" y="3549002"/>
            <a:ext cx="1383713" cy="5909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20" dirty="0">
                <a:solidFill>
                  <a:srgbClr val="FFFFFF"/>
                </a:solidFill>
                <a:latin typeface="Lato Light"/>
                <a:cs typeface="Lato Light"/>
              </a:rPr>
              <a:t>Multilingual &amp;</a:t>
            </a:r>
          </a:p>
          <a:p>
            <a:pPr algn="ctr"/>
            <a:r>
              <a:rPr lang="en-US" sz="1620" dirty="0">
                <a:solidFill>
                  <a:srgbClr val="FFFFFF"/>
                </a:solidFill>
                <a:latin typeface="Lato Light"/>
                <a:cs typeface="Lato Light"/>
              </a:rPr>
              <a:t>Global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606022" y="3549001"/>
            <a:ext cx="1194558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20" dirty="0">
                <a:solidFill>
                  <a:srgbClr val="FFFFFF"/>
                </a:solidFill>
                <a:latin typeface="Lato Light"/>
                <a:cs typeface="Lato Light"/>
              </a:rPr>
              <a:t>Explainable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077078" y="3553423"/>
            <a:ext cx="1164101" cy="5909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20" dirty="0">
                <a:solidFill>
                  <a:srgbClr val="FFFFFF"/>
                </a:solidFill>
                <a:latin typeface="Lato Light"/>
                <a:cs typeface="Lato Light"/>
              </a:rPr>
              <a:t>Unbiased &amp;</a:t>
            </a:r>
          </a:p>
          <a:p>
            <a:pPr algn="ctr"/>
            <a:r>
              <a:rPr lang="en-US" sz="1620" dirty="0">
                <a:solidFill>
                  <a:srgbClr val="FFFFFF"/>
                </a:solidFill>
                <a:latin typeface="Lato Light"/>
                <a:cs typeface="Lato Light"/>
              </a:rPr>
              <a:t>Ethical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584489" y="3553420"/>
            <a:ext cx="1046825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20" dirty="0">
                <a:solidFill>
                  <a:srgbClr val="FFFFFF"/>
                </a:solidFill>
                <a:latin typeface="Lato Light"/>
                <a:cs typeface="Lato Light"/>
              </a:rPr>
              <a:t>Adaptable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338513" y="3553420"/>
            <a:ext cx="1132233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20" dirty="0">
                <a:solidFill>
                  <a:srgbClr val="FFFFFF"/>
                </a:solidFill>
                <a:latin typeface="Lato Light"/>
                <a:cs typeface="Lato Light"/>
              </a:rPr>
              <a:t>Automated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8039" y="2750668"/>
            <a:ext cx="766366" cy="58011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89329" y="2642712"/>
            <a:ext cx="852868" cy="79970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 cstate="print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25486" y="2750669"/>
            <a:ext cx="729182" cy="67028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112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89125" y="2734958"/>
            <a:ext cx="965221" cy="70746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25685" y="2660218"/>
            <a:ext cx="564840" cy="802288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482571C9-9BE5-A04E-BDBA-13F123009002}"/>
              </a:ext>
            </a:extLst>
          </p:cNvPr>
          <p:cNvSpPr/>
          <p:nvPr/>
        </p:nvSpPr>
        <p:spPr>
          <a:xfrm>
            <a:off x="0" y="-285749"/>
            <a:ext cx="9245600" cy="5715000"/>
          </a:xfrm>
          <a:prstGeom prst="rect">
            <a:avLst/>
          </a:prstGeom>
          <a:solidFill>
            <a:schemeClr val="bg2">
              <a:alpha val="16000"/>
            </a:schemeClr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64185" tIns="32093" rIns="64185" bIns="32093" rtlCol="0" anchor="ctr"/>
          <a:lstStyle/>
          <a:p>
            <a:pPr algn="ctr"/>
            <a:endParaRPr lang="en-US" sz="990"/>
          </a:p>
        </p:txBody>
      </p:sp>
    </p:spTree>
    <p:extLst>
      <p:ext uri="{BB962C8B-B14F-4D97-AF65-F5344CB8AC3E}">
        <p14:creationId xmlns:p14="http://schemas.microsoft.com/office/powerpoint/2010/main" val="12157107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1465731"/>
            <a:ext cx="8135471" cy="22252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40" dirty="0">
                <a:latin typeface="Lato Light"/>
                <a:cs typeface="Lato Light"/>
              </a:rPr>
              <a:t>“I don’t have to actually experience crashing my car into a wall a few hundred times before I slowly start avoiding to do so.”  </a:t>
            </a:r>
          </a:p>
          <a:p>
            <a:pPr algn="ctr"/>
            <a:endParaRPr lang="en-US" sz="2070" dirty="0">
              <a:latin typeface="Lato Light"/>
              <a:cs typeface="Lato Light"/>
            </a:endParaRPr>
          </a:p>
          <a:p>
            <a:pPr algn="ctr"/>
            <a:r>
              <a:rPr lang="en-US" sz="2070" dirty="0">
                <a:latin typeface="Lato Light"/>
                <a:cs typeface="Lato Light"/>
              </a:rPr>
              <a:t>- Andrej </a:t>
            </a:r>
            <a:r>
              <a:rPr lang="en-US" sz="2070" dirty="0" err="1">
                <a:latin typeface="Lato Light"/>
                <a:cs typeface="Lato Light"/>
              </a:rPr>
              <a:t>Karpathy</a:t>
            </a:r>
            <a:r>
              <a:rPr lang="en-US" sz="2070" dirty="0">
                <a:latin typeface="Lato Light"/>
                <a:cs typeface="Lato Light"/>
              </a:rPr>
              <a:t>, Open AI</a:t>
            </a:r>
          </a:p>
        </p:txBody>
      </p:sp>
    </p:spTree>
    <p:extLst>
      <p:ext uri="{BB962C8B-B14F-4D97-AF65-F5344CB8AC3E}">
        <p14:creationId xmlns:p14="http://schemas.microsoft.com/office/powerpoint/2010/main" val="26901449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45286" y="1914511"/>
            <a:ext cx="5603585" cy="8402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60" dirty="0">
                <a:latin typeface="Lato Light"/>
                <a:cs typeface="Lato Light"/>
              </a:rPr>
              <a:t>How do people do it?</a:t>
            </a:r>
          </a:p>
        </p:txBody>
      </p:sp>
    </p:spTree>
    <p:extLst>
      <p:ext uri="{BB962C8B-B14F-4D97-AF65-F5344CB8AC3E}">
        <p14:creationId xmlns:p14="http://schemas.microsoft.com/office/powerpoint/2010/main" val="35963778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 t="3140" b="3140"/>
          <a:stretch>
            <a:fillRect/>
          </a:stretch>
        </p:blipFill>
        <p:spPr/>
      </p:pic>
      <p:sp>
        <p:nvSpPr>
          <p:cNvPr id="4" name="TextBox 3"/>
          <p:cNvSpPr txBox="1"/>
          <p:nvPr/>
        </p:nvSpPr>
        <p:spPr>
          <a:xfrm>
            <a:off x="3484781" y="4898990"/>
            <a:ext cx="168347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rgbClr val="FEFFFF"/>
                </a:solidFill>
                <a:latin typeface="Lato Regular"/>
                <a:cs typeface="Lato Regular"/>
              </a:rPr>
              <a:t>Photo by:  Fir0002 CC BY-SA 3.0.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57199" y="4087906"/>
            <a:ext cx="4507324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60" dirty="0">
                <a:solidFill>
                  <a:srgbClr val="FFFFFF"/>
                </a:solidFill>
                <a:latin typeface="Lato Light"/>
                <a:cs typeface="Lato Light"/>
              </a:rPr>
              <a:t>We generalize from known examples</a:t>
            </a:r>
            <a:r>
              <a:rPr lang="mr-IN" sz="2160" dirty="0">
                <a:solidFill>
                  <a:srgbClr val="FFFFFF"/>
                </a:solidFill>
                <a:latin typeface="Lato Light"/>
                <a:cs typeface="Lato Light"/>
              </a:rPr>
              <a:t>…</a:t>
            </a:r>
            <a:endParaRPr lang="en-US" sz="2160" dirty="0">
              <a:solidFill>
                <a:srgbClr val="FFFFFF"/>
              </a:solidFill>
              <a:latin typeface="Lato Light"/>
              <a:cs typeface="Lato Light"/>
            </a:endParaRPr>
          </a:p>
        </p:txBody>
      </p:sp>
    </p:spTree>
    <p:extLst>
      <p:ext uri="{BB962C8B-B14F-4D97-AF65-F5344CB8AC3E}">
        <p14:creationId xmlns:p14="http://schemas.microsoft.com/office/powerpoint/2010/main" val="591057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2C89407-E54A-6F42-8F72-B9E9B278AA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475060"/>
            <a:ext cx="9144000" cy="6093620"/>
          </a:xfrm>
        </p:spPr>
      </p:pic>
      <p:sp>
        <p:nvSpPr>
          <p:cNvPr id="10" name="TextBox 9"/>
          <p:cNvSpPr txBox="1"/>
          <p:nvPr/>
        </p:nvSpPr>
        <p:spPr>
          <a:xfrm>
            <a:off x="510990" y="161366"/>
            <a:ext cx="7303859" cy="480131"/>
          </a:xfrm>
          <a:prstGeom prst="rect">
            <a:avLst/>
          </a:prstGeom>
          <a:solidFill>
            <a:schemeClr val="bg1">
              <a:alpha val="44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520" dirty="0">
                <a:latin typeface="Lato Light"/>
                <a:cs typeface="Lato Light"/>
              </a:rPr>
              <a:t>We build analogies to understand complex concepts</a:t>
            </a:r>
            <a:r>
              <a:rPr lang="mr-IN" sz="2520" dirty="0">
                <a:latin typeface="Lato Light"/>
                <a:cs typeface="Lato Light"/>
              </a:rPr>
              <a:t>…</a:t>
            </a:r>
            <a:r>
              <a:rPr lang="en-US" sz="2520" dirty="0">
                <a:latin typeface="Lato Light"/>
                <a:cs typeface="Lato Light"/>
              </a:rPr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AAD1F0-B92D-CA47-91E4-094D92F37B09}"/>
              </a:ext>
            </a:extLst>
          </p:cNvPr>
          <p:cNvSpPr txBox="1"/>
          <p:nvPr/>
        </p:nvSpPr>
        <p:spPr>
          <a:xfrm>
            <a:off x="408206" y="4698965"/>
            <a:ext cx="222048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rgbClr val="FEFFFF"/>
                </a:solidFill>
                <a:latin typeface="Lato Regular"/>
                <a:cs typeface="Lato Regular"/>
              </a:rPr>
              <a:t>Photo by:  Nicholas A. Tonelli  CC BY-SA 2.0.</a:t>
            </a:r>
          </a:p>
        </p:txBody>
      </p:sp>
    </p:spTree>
    <p:extLst>
      <p:ext uri="{BB962C8B-B14F-4D97-AF65-F5344CB8AC3E}">
        <p14:creationId xmlns:p14="http://schemas.microsoft.com/office/powerpoint/2010/main" val="4086400208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4108</TotalTime>
  <Words>1420</Words>
  <Application>Microsoft Macintosh PowerPoint</Application>
  <PresentationFormat>On-screen Show (16:9)</PresentationFormat>
  <Paragraphs>227</Paragraphs>
  <Slides>44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44</vt:i4>
      </vt:variant>
    </vt:vector>
  </HeadingPairs>
  <TitlesOfParts>
    <vt:vector size="60" baseType="lpstr">
      <vt:lpstr>HGｺﾞｼｯｸE</vt:lpstr>
      <vt:lpstr>ＭＳ Ｐゴシック</vt:lpstr>
      <vt:lpstr>Arial</vt:lpstr>
      <vt:lpstr>Calibri</vt:lpstr>
      <vt:lpstr>Gill Sans MT</vt:lpstr>
      <vt:lpstr>Helvetica Neue Light</vt:lpstr>
      <vt:lpstr>Lato</vt:lpstr>
      <vt:lpstr>Lato Black</vt:lpstr>
      <vt:lpstr>Lato Light</vt:lpstr>
      <vt:lpstr>Lato Medium</vt:lpstr>
      <vt:lpstr>Lato Regular</vt:lpstr>
      <vt:lpstr>Roboto Slab</vt:lpstr>
      <vt:lpstr>Sanchez </vt:lpstr>
      <vt:lpstr>Parcel</vt:lpstr>
      <vt:lpstr>1_Office Theme</vt:lpstr>
      <vt:lpstr>Office Theme</vt:lpstr>
      <vt:lpstr>Adding context and cognition to modern Nlp</vt:lpstr>
      <vt:lpstr>PowerPoint Presentation</vt:lpstr>
      <vt:lpstr>Vectors are great</vt:lpstr>
      <vt:lpstr>Distributional semantics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Collecting common-sense knowledge</vt:lpstr>
      <vt:lpstr>Linked data</vt:lpstr>
      <vt:lpstr>Languages in ConceptNet</vt:lpstr>
      <vt:lpstr>PowerPoint Presentation</vt:lpstr>
      <vt:lpstr>Retrofitting</vt:lpstr>
      <vt:lpstr>Retrofitting</vt:lpstr>
      <vt:lpstr>Retrofitting just works</vt:lpstr>
      <vt:lpstr>PowerPoint Presentation</vt:lpstr>
      <vt:lpstr>Building ConceptNet Numberbatch</vt:lpstr>
      <vt:lpstr>SemEval 2017</vt:lpstr>
      <vt:lpstr>SemEval 2017 (multilingual)</vt:lpstr>
      <vt:lpstr>Why ConceptNet in particular?</vt:lpstr>
      <vt:lpstr>Distinguishing attributes using ConceptNet</vt:lpstr>
      <vt:lpstr>AI2 &amp; The Mosaic Project</vt:lpstr>
      <vt:lpstr>PowerPoint Presentation</vt:lpstr>
      <vt:lpstr>PowerPoint Presentation</vt:lpstr>
      <vt:lpstr>What is domain Adaptation?</vt:lpstr>
      <vt:lpstr>PowerPoint Presentation</vt:lpstr>
      <vt:lpstr>How do we adapt to a domain?</vt:lpstr>
      <vt:lpstr>Domain-specific learning</vt:lpstr>
      <vt:lpstr>What is grounding?</vt:lpstr>
      <vt:lpstr>Additional Types of Common Sense</vt:lpstr>
      <vt:lpstr>Complicated Common Sense</vt:lpstr>
      <vt:lpstr>Story understanding using ConceptNet</vt:lpstr>
      <vt:lpstr>Story understanding using ConceptNet</vt:lpstr>
      <vt:lpstr>MIT’s Narratarium</vt:lpstr>
      <vt:lpstr>“Society for high hanging fruit”</vt:lpstr>
      <vt:lpstr>conceptnet.io – a browsable interface</vt:lpstr>
      <vt:lpstr>api.conceptnet.io – a Linked Data API</vt:lpstr>
      <vt:lpstr>Thank you</vt:lpstr>
      <vt:lpstr>I’m looking for collaborators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creativity will make AI agents more intelligent</dc:title>
  <dc:creator>Catherine Havasi</dc:creator>
  <cp:lastModifiedBy>Catherine Havasi</cp:lastModifiedBy>
  <cp:revision>69</cp:revision>
  <dcterms:created xsi:type="dcterms:W3CDTF">2018-11-21T21:28:27Z</dcterms:created>
  <dcterms:modified xsi:type="dcterms:W3CDTF">2019-05-02T01:11:30Z</dcterms:modified>
</cp:coreProperties>
</file>